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15" r:id="rId2"/>
    <p:sldId id="317" r:id="rId3"/>
    <p:sldId id="318" r:id="rId4"/>
    <p:sldId id="316" r:id="rId5"/>
    <p:sldId id="273" r:id="rId6"/>
    <p:sldId id="329" r:id="rId7"/>
    <p:sldId id="327" r:id="rId8"/>
    <p:sldId id="320" r:id="rId9"/>
    <p:sldId id="321" r:id="rId10"/>
    <p:sldId id="325" r:id="rId11"/>
    <p:sldId id="326" r:id="rId12"/>
    <p:sldId id="328" r:id="rId13"/>
    <p:sldId id="339" r:id="rId14"/>
    <p:sldId id="338" r:id="rId15"/>
    <p:sldId id="322" r:id="rId16"/>
    <p:sldId id="330" r:id="rId17"/>
    <p:sldId id="331" r:id="rId18"/>
    <p:sldId id="333" r:id="rId19"/>
    <p:sldId id="332" r:id="rId20"/>
    <p:sldId id="274" r:id="rId21"/>
    <p:sldId id="334" r:id="rId22"/>
    <p:sldId id="340" r:id="rId23"/>
    <p:sldId id="341" r:id="rId24"/>
    <p:sldId id="342" r:id="rId25"/>
    <p:sldId id="343" r:id="rId26"/>
    <p:sldId id="344" r:id="rId2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8" d="100"/>
          <a:sy n="58" d="100"/>
        </p:scale>
        <p:origin x="62" y="50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D61519-A3C4-437C-B60A-BD53C1706B25}" type="datetimeFigureOut">
              <a:rPr lang="es-ES" smtClean="0"/>
              <a:t>20/05/2021</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4CE830-FAFF-4E54-B3AB-D8DA1FA251B5}" type="slidenum">
              <a:rPr lang="es-ES" smtClean="0"/>
              <a:t>‹Nº›</a:t>
            </a:fld>
            <a:endParaRPr lang="es-ES"/>
          </a:p>
        </p:txBody>
      </p:sp>
    </p:spTree>
    <p:extLst>
      <p:ext uri="{BB962C8B-B14F-4D97-AF65-F5344CB8AC3E}">
        <p14:creationId xmlns:p14="http://schemas.microsoft.com/office/powerpoint/2010/main" val="221043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eaLnBrk="1" hangingPunct="1">
              <a:spcBef>
                <a:spcPct val="0"/>
              </a:spcBef>
            </a:pPr>
            <a:r>
              <a:rPr lang="es-ES" altLang="es-ES" smtClean="0"/>
              <a:t>© 2021 </a:t>
            </a:r>
            <a:r>
              <a:rPr lang="es-ES_tradnl" altLang="es-ES" b="1" i="1" smtClean="0"/>
              <a:t>Por: PhD. Mª  NIEVES DE LA SERNA BILBAO</a:t>
            </a:r>
            <a:endParaRPr lang="es-ES" altLang="es-ES" smtClean="0"/>
          </a:p>
        </p:txBody>
      </p:sp>
      <p:sp>
        <p:nvSpPr>
          <p:cNvPr id="512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91B31248-94A8-4DC7-8059-630A611920AE}" type="slidenum">
              <a:rPr lang="es-ES" altLang="es-ES">
                <a:latin typeface="Arial" panose="020B0604020202020204" pitchFamily="34" charset="0"/>
              </a:rPr>
              <a:pPr>
                <a:spcBef>
                  <a:spcPct val="0"/>
                </a:spcBef>
              </a:pPr>
              <a:t>3</a:t>
            </a:fld>
            <a:endParaRPr lang="es-ES" altLang="es-ES">
              <a:latin typeface="Arial" panose="020B0604020202020204" pitchFamily="34" charset="0"/>
            </a:endParaRPr>
          </a:p>
        </p:txBody>
      </p:sp>
    </p:spTree>
    <p:extLst>
      <p:ext uri="{BB962C8B-B14F-4D97-AF65-F5344CB8AC3E}">
        <p14:creationId xmlns:p14="http://schemas.microsoft.com/office/powerpoint/2010/main" val="2678522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BAEDFD05-E450-40E1-AB40-D2DFBE9F99DC}" type="datetimeFigureOut">
              <a:rPr lang="es-ES" smtClean="0"/>
              <a:t>20/05/2021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2911954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BAEDFD05-E450-40E1-AB40-D2DFBE9F99DC}" type="datetimeFigureOut">
              <a:rPr lang="es-ES" smtClean="0"/>
              <a:t>20/05/2021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11091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BAEDFD05-E450-40E1-AB40-D2DFBE9F99DC}" type="datetimeFigureOut">
              <a:rPr lang="es-ES" smtClean="0"/>
              <a:t>20/05/2021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4061953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BAEDFD05-E450-40E1-AB40-D2DFBE9F99DC}" type="datetimeFigureOut">
              <a:rPr lang="es-ES" smtClean="0"/>
              <a:t>20/05/2021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1699373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BAEDFD05-E450-40E1-AB40-D2DFBE9F99DC}" type="datetimeFigureOut">
              <a:rPr lang="es-ES" smtClean="0"/>
              <a:t>20/05/2021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3039269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BAEDFD05-E450-40E1-AB40-D2DFBE9F99DC}" type="datetimeFigureOut">
              <a:rPr lang="es-ES" smtClean="0"/>
              <a:t>20/05/2021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2263629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BAEDFD05-E450-40E1-AB40-D2DFBE9F99DC}" type="datetimeFigureOut">
              <a:rPr lang="es-ES" smtClean="0"/>
              <a:t>20/05/2021</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240702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BAEDFD05-E450-40E1-AB40-D2DFBE9F99DC}" type="datetimeFigureOut">
              <a:rPr lang="es-ES" smtClean="0"/>
              <a:t>20/05/2021</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3629609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AEDFD05-E450-40E1-AB40-D2DFBE9F99DC}" type="datetimeFigureOut">
              <a:rPr lang="es-ES" smtClean="0"/>
              <a:t>20/05/2021</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2882265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AEDFD05-E450-40E1-AB40-D2DFBE9F99DC}" type="datetimeFigureOut">
              <a:rPr lang="es-ES" smtClean="0"/>
              <a:t>20/05/2021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3814074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BAEDFD05-E450-40E1-AB40-D2DFBE9F99DC}" type="datetimeFigureOut">
              <a:rPr lang="es-ES" smtClean="0"/>
              <a:t>20/05/2021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AC48264-CB31-451D-B863-BE08F69C1BEB}" type="slidenum">
              <a:rPr lang="es-ES" smtClean="0"/>
              <a:t>‹Nº›</a:t>
            </a:fld>
            <a:endParaRPr lang="es-ES"/>
          </a:p>
        </p:txBody>
      </p:sp>
    </p:spTree>
    <p:extLst>
      <p:ext uri="{BB962C8B-B14F-4D97-AF65-F5344CB8AC3E}">
        <p14:creationId xmlns:p14="http://schemas.microsoft.com/office/powerpoint/2010/main" val="325071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EDFD05-E450-40E1-AB40-D2DFBE9F99DC}" type="datetimeFigureOut">
              <a:rPr lang="es-ES" smtClean="0"/>
              <a:t>20/05/2021</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C48264-CB31-451D-B863-BE08F69C1BEB}" type="slidenum">
              <a:rPr lang="es-ES" smtClean="0"/>
              <a:t>‹Nº›</a:t>
            </a:fld>
            <a:endParaRPr lang="es-ES"/>
          </a:p>
        </p:txBody>
      </p:sp>
    </p:spTree>
    <p:extLst>
      <p:ext uri="{BB962C8B-B14F-4D97-AF65-F5344CB8AC3E}">
        <p14:creationId xmlns:p14="http://schemas.microsoft.com/office/powerpoint/2010/main" val="4212562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reativecommons.org/licenses/by-nc-sa/3.0/es/deed.es" TargetMode="Externa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 y="885826"/>
            <a:ext cx="12192000" cy="3890889"/>
          </a:xfrm>
        </p:spPr>
        <p:txBody>
          <a:bodyPr>
            <a:noAutofit/>
          </a:bodyPr>
          <a:lstStyle/>
          <a:p>
            <a:r>
              <a:rPr lang="es-ES" sz="4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DERECHO </a:t>
            </a:r>
            <a:r>
              <a:rPr lang="es-ES" sz="4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DE LAS TECNOLOGÍAS DE LA </a:t>
            </a:r>
            <a:r>
              <a:rPr lang="es-ES" sz="4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INFORMACIÓN</a:t>
            </a:r>
            <a:br>
              <a:rPr lang="es-ES" sz="40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br>
            <a:r>
              <a:rPr lang="es-ES" sz="48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r>
            <a:br>
              <a:rPr lang="es-ES" sz="4800" b="1"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br>
            <a:r>
              <a:rPr lang="es-ES_tradnl" sz="4800" b="1" u="sng" dirty="0">
                <a:solidFill>
                  <a:srgbClr val="002060"/>
                </a:solidFill>
                <a:latin typeface="Times New Roman" panose="02020603050405020304" pitchFamily="18" charset="0"/>
                <a:cs typeface="Times New Roman" panose="02020603050405020304" pitchFamily="18" charset="0"/>
              </a:rPr>
              <a:t>LECCIÓN 3:</a:t>
            </a:r>
            <a:r>
              <a:rPr lang="es-ES_tradnl" sz="4800" b="1" dirty="0">
                <a:solidFill>
                  <a:srgbClr val="002060"/>
                </a:solidFill>
                <a:latin typeface="Times New Roman" panose="02020603050405020304" pitchFamily="18" charset="0"/>
                <a:cs typeface="Times New Roman" panose="02020603050405020304" pitchFamily="18" charset="0"/>
              </a:rPr>
              <a:t> PROTECCIÓN DE DATOS: ESTUDIO DE ALGUNOS REGÍMENES ESPECÍFICOS</a:t>
            </a:r>
            <a:endParaRPr lang="es-ES" sz="4800" b="1" dirty="0">
              <a:solidFill>
                <a:srgbClr val="002060"/>
              </a:solidFill>
              <a:latin typeface="Times New Roman" panose="02020603050405020304" pitchFamily="18" charset="0"/>
              <a:cs typeface="Times New Roman" panose="02020603050405020304" pitchFamily="18" charset="0"/>
            </a:endParaRPr>
          </a:p>
        </p:txBody>
      </p:sp>
      <p:sp>
        <p:nvSpPr>
          <p:cNvPr id="3" name="Subtítulo 2"/>
          <p:cNvSpPr>
            <a:spLocks noGrp="1"/>
          </p:cNvSpPr>
          <p:nvPr>
            <p:ph type="subTitle" idx="1"/>
          </p:nvPr>
        </p:nvSpPr>
        <p:spPr>
          <a:xfrm>
            <a:off x="442913" y="4913194"/>
            <a:ext cx="11572875" cy="2050991"/>
          </a:xfrm>
        </p:spPr>
        <p:txBody>
          <a:bodyPr>
            <a:normAutofit/>
          </a:bodyPr>
          <a:lstStyle/>
          <a:p>
            <a:pPr algn="r">
              <a:lnSpc>
                <a:spcPct val="100000"/>
              </a:lnSpc>
              <a:spcBef>
                <a:spcPts val="0"/>
              </a:spcBef>
              <a:spcAft>
                <a:spcPts val="0"/>
              </a:spcAft>
            </a:pPr>
            <a:r>
              <a:rPr lang="es-ES" sz="16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Profª. </a:t>
            </a:r>
            <a:r>
              <a:rPr lang="es-ES" sz="1600" i="1"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Dra</a:t>
            </a:r>
            <a:r>
              <a:rPr lang="es-ES" sz="16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s-ES" sz="1600" i="1" dirty="0" err="1"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Ph</a:t>
            </a:r>
            <a:r>
              <a:rPr lang="es-ES" sz="16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).María Nieves de la Serna Bilbao</a:t>
            </a:r>
          </a:p>
          <a:p>
            <a:pPr algn="r">
              <a:lnSpc>
                <a:spcPct val="100000"/>
              </a:lnSpc>
              <a:spcBef>
                <a:spcPts val="0"/>
              </a:spcBef>
              <a:spcAft>
                <a:spcPts val="0"/>
              </a:spcAft>
            </a:pPr>
            <a:r>
              <a:rPr lang="es-ES" sz="16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Titular de Derecho Administrativo</a:t>
            </a:r>
          </a:p>
          <a:p>
            <a:pPr algn="r">
              <a:lnSpc>
                <a:spcPct val="100000"/>
              </a:lnSpc>
              <a:spcBef>
                <a:spcPts val="0"/>
              </a:spcBef>
              <a:spcAft>
                <a:spcPts val="0"/>
              </a:spcAft>
            </a:pPr>
            <a:r>
              <a:rPr lang="es-ES" sz="16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Departamento Derecho Público del Estado </a:t>
            </a:r>
          </a:p>
          <a:p>
            <a:pPr algn="r">
              <a:lnSpc>
                <a:spcPct val="100000"/>
              </a:lnSpc>
              <a:spcBef>
                <a:spcPts val="0"/>
              </a:spcBef>
              <a:spcAft>
                <a:spcPts val="0"/>
              </a:spcAft>
            </a:pPr>
            <a:r>
              <a:rPr lang="es-ES" sz="16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Máster en Derecho de las Telecomunicaciones, Protección de Datos, Audiovisual y Sociedad de la Información</a:t>
            </a:r>
          </a:p>
          <a:p>
            <a:pPr algn="r">
              <a:lnSpc>
                <a:spcPct val="100000"/>
              </a:lnSpc>
              <a:spcBef>
                <a:spcPts val="0"/>
              </a:spcBef>
              <a:spcAft>
                <a:spcPts val="0"/>
              </a:spcAft>
            </a:pPr>
            <a:r>
              <a:rPr lang="es-ES" sz="1600" i="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Universidad </a:t>
            </a:r>
            <a:r>
              <a:rPr lang="es-ES" sz="16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Carlos III de Madrid</a:t>
            </a:r>
            <a:endParaRPr lang="es-ES"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endParaRPr lang="es-ES" dirty="0">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pic>
        <p:nvPicPr>
          <p:cNvPr id="1026"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1692" y="162710"/>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3595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900752"/>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DERECHO AL OLVIDO</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73737" y="1228299"/>
            <a:ext cx="11622024" cy="5309661"/>
          </a:xfrm>
        </p:spPr>
        <p:txBody>
          <a:bodyPr>
            <a:noAutofit/>
          </a:bodyPr>
          <a:lstStyle/>
          <a:p>
            <a:pPr algn="just"/>
            <a:r>
              <a:rPr lang="es-ES" b="1" dirty="0">
                <a:solidFill>
                  <a:srgbClr val="002060"/>
                </a:solidFill>
              </a:rPr>
              <a:t>2.- Algunos aspectos claves para valorar el Derecho al olvido</a:t>
            </a:r>
            <a:endParaRPr lang="es-ES" dirty="0">
              <a:solidFill>
                <a:srgbClr val="002060"/>
              </a:solidFill>
            </a:endParaRPr>
          </a:p>
          <a:p>
            <a:pPr algn="just"/>
            <a:r>
              <a:rPr lang="es-ES" b="1" dirty="0">
                <a:solidFill>
                  <a:srgbClr val="002060"/>
                </a:solidFill>
              </a:rPr>
              <a:t>2.1.- Consideraciones sobre el tiempo que la información se encuentra en </a:t>
            </a:r>
            <a:r>
              <a:rPr lang="es-ES" b="1" dirty="0" smtClean="0">
                <a:solidFill>
                  <a:srgbClr val="002060"/>
                </a:solidFill>
              </a:rPr>
              <a:t>internet</a:t>
            </a:r>
          </a:p>
          <a:p>
            <a:pPr algn="just"/>
            <a:r>
              <a:rPr lang="es-ES_tradnl" dirty="0" smtClean="0"/>
              <a:t>NO existe un </a:t>
            </a:r>
            <a:r>
              <a:rPr lang="es-ES_tradnl" dirty="0"/>
              <a:t>criterio claro y matemático acerca de cuánto tiempo debe transcurrir desde que se publica una información en Internet para que la misma se pueda considerar anticuada, desactualizada o innecesaria, de acuerdo con los </a:t>
            </a:r>
            <a:r>
              <a:rPr lang="es-ES_tradnl" dirty="0" smtClean="0"/>
              <a:t>fines </a:t>
            </a:r>
            <a:r>
              <a:rPr lang="es-ES_tradnl" dirty="0"/>
              <a:t>por los cuales fue originalmente publicada y tratada</a:t>
            </a:r>
            <a:r>
              <a:rPr lang="es-ES_tradnl" dirty="0" smtClean="0"/>
              <a:t>.</a:t>
            </a:r>
          </a:p>
          <a:p>
            <a:pPr algn="just"/>
            <a:endParaRPr lang="es-ES_tradnl" dirty="0" smtClean="0"/>
          </a:p>
          <a:p>
            <a:pPr algn="just"/>
            <a:r>
              <a:rPr lang="es-ES_tradnl" dirty="0"/>
              <a:t>Tanto la AEPD como la jurisprudencia ofrecen respuestas diversas dependiendo de las circunstancias </a:t>
            </a:r>
            <a:r>
              <a:rPr lang="es-ES_tradnl" dirty="0" smtClean="0"/>
              <a:t>de cada caso </a:t>
            </a:r>
            <a:endParaRPr lang="es-ES" dirty="0">
              <a:solidFill>
                <a:srgbClr val="002060"/>
              </a:solidFill>
            </a:endParaRP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4567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900752"/>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DERECHO AL OLVIDO</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73737" y="1228299"/>
            <a:ext cx="11622024" cy="5309661"/>
          </a:xfrm>
        </p:spPr>
        <p:txBody>
          <a:bodyPr>
            <a:noAutofit/>
          </a:bodyPr>
          <a:lstStyle/>
          <a:p>
            <a:pPr algn="just"/>
            <a:r>
              <a:rPr lang="es-ES" b="1" dirty="0">
                <a:solidFill>
                  <a:srgbClr val="002060"/>
                </a:solidFill>
              </a:rPr>
              <a:t>2.- Algunos aspectos claves para valorar el Derecho al olvido</a:t>
            </a:r>
            <a:endParaRPr lang="es-ES" dirty="0">
              <a:solidFill>
                <a:srgbClr val="002060"/>
              </a:solidFill>
            </a:endParaRPr>
          </a:p>
          <a:p>
            <a:pPr algn="just"/>
            <a:r>
              <a:rPr lang="es-ES_tradnl" b="1" dirty="0">
                <a:solidFill>
                  <a:srgbClr val="002060"/>
                </a:solidFill>
              </a:rPr>
              <a:t>2.2.- Directrices 5/2019 sobre los criterios del derecho al olvido en los casos de motores de búsqueda en virtud del RGPD, adaptadas el 7 de julio de 2020 del </a:t>
            </a:r>
            <a:r>
              <a:rPr lang="es-ES_tradnl" b="1" dirty="0" smtClean="0">
                <a:solidFill>
                  <a:srgbClr val="002060"/>
                </a:solidFill>
              </a:rPr>
              <a:t>Comité Europeo de Protección de Datos </a:t>
            </a:r>
          </a:p>
          <a:p>
            <a:r>
              <a:rPr lang="es-ES_tradnl" dirty="0"/>
              <a:t>E</a:t>
            </a:r>
            <a:r>
              <a:rPr lang="es-ES_tradnl" dirty="0" smtClean="0"/>
              <a:t>l </a:t>
            </a:r>
            <a:r>
              <a:rPr lang="es-ES_tradnl" dirty="0"/>
              <a:t>derecho a solicitar la exclusión de las listas de los motores de búsqueda se puede realizar mediante el ejercicio de dos </a:t>
            </a:r>
            <a:r>
              <a:rPr lang="es-ES_tradnl" dirty="0" smtClean="0"/>
              <a:t>derechos:</a:t>
            </a:r>
          </a:p>
          <a:p>
            <a:endParaRPr lang="es-ES_tradnl" dirty="0" smtClean="0"/>
          </a:p>
          <a:p>
            <a:r>
              <a:rPr lang="es-ES_tradnl" dirty="0" smtClean="0"/>
              <a:t>                 Derecho </a:t>
            </a:r>
            <a:r>
              <a:rPr lang="es-ES_tradnl" dirty="0"/>
              <a:t>de </a:t>
            </a:r>
            <a:r>
              <a:rPr lang="es-ES_tradnl" dirty="0" smtClean="0"/>
              <a:t>oposición -artículo </a:t>
            </a:r>
            <a:r>
              <a:rPr lang="es-ES_tradnl" dirty="0"/>
              <a:t>21 </a:t>
            </a:r>
            <a:r>
              <a:rPr lang="es-ES_tradnl" dirty="0" smtClean="0"/>
              <a:t>RGPD-</a:t>
            </a:r>
          </a:p>
          <a:p>
            <a:endParaRPr lang="es-ES_tradnl" dirty="0"/>
          </a:p>
          <a:p>
            <a:r>
              <a:rPr lang="es-ES_tradnl" dirty="0" smtClean="0"/>
              <a:t>                 Derecho </a:t>
            </a:r>
            <a:r>
              <a:rPr lang="es-ES_tradnl" dirty="0"/>
              <a:t>de </a:t>
            </a:r>
            <a:r>
              <a:rPr lang="es-ES_tradnl" dirty="0" smtClean="0"/>
              <a:t>supresión -artículo </a:t>
            </a:r>
            <a:r>
              <a:rPr lang="es-ES_tradnl" dirty="0"/>
              <a:t>17 </a:t>
            </a:r>
            <a:r>
              <a:rPr lang="es-ES_tradnl" dirty="0" smtClean="0"/>
              <a:t>RGPD-</a:t>
            </a:r>
            <a:endParaRPr lang="es-ES" dirty="0"/>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echa derecha 4"/>
          <p:cNvSpPr/>
          <p:nvPr/>
        </p:nvSpPr>
        <p:spPr>
          <a:xfrm>
            <a:off x="649224" y="437385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Flecha derecha 5"/>
          <p:cNvSpPr/>
          <p:nvPr/>
        </p:nvSpPr>
        <p:spPr>
          <a:xfrm>
            <a:off x="614172" y="545590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611229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900752"/>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DERECHO AL OLVIDO</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284988" y="1136859"/>
            <a:ext cx="11666220" cy="5565693"/>
          </a:xfrm>
        </p:spPr>
        <p:txBody>
          <a:bodyPr>
            <a:noAutofit/>
          </a:bodyPr>
          <a:lstStyle/>
          <a:p>
            <a:pPr algn="just"/>
            <a:r>
              <a:rPr lang="es-ES" b="1" dirty="0">
                <a:solidFill>
                  <a:srgbClr val="002060"/>
                </a:solidFill>
              </a:rPr>
              <a:t>2.- Algunos aspectos claves para valorar el Derecho al olvido</a:t>
            </a:r>
            <a:endParaRPr lang="es-ES" dirty="0">
              <a:solidFill>
                <a:srgbClr val="002060"/>
              </a:solidFill>
            </a:endParaRPr>
          </a:p>
          <a:p>
            <a:r>
              <a:rPr lang="es-ES_tradnl" dirty="0" smtClean="0"/>
              <a:t>                   NO ES UN DERECHO ILIMITADO</a:t>
            </a:r>
          </a:p>
          <a:p>
            <a:endParaRPr lang="es-ES_tradnl" dirty="0"/>
          </a:p>
          <a:p>
            <a:r>
              <a:rPr lang="es-ES_tradnl" dirty="0" smtClean="0"/>
              <a:t>                     SE PUEDE DENEGAR POR DISTINTOS MOTIVOS</a:t>
            </a:r>
          </a:p>
          <a:p>
            <a:pPr>
              <a:buFont typeface="Wingdings" panose="05000000000000000000" pitchFamily="2" charset="2"/>
              <a:buChar char="ü"/>
            </a:pPr>
            <a:r>
              <a:rPr lang="es-ES_tradnl" dirty="0" smtClean="0"/>
              <a:t>            </a:t>
            </a:r>
            <a:r>
              <a:rPr lang="es-ES_tradnl" sz="2400" dirty="0" smtClean="0"/>
              <a:t>ejercicio </a:t>
            </a:r>
            <a:r>
              <a:rPr lang="es-ES_tradnl" sz="2400" dirty="0"/>
              <a:t>de la libertad de expresión e </a:t>
            </a:r>
            <a:r>
              <a:rPr lang="es-ES_tradnl" sz="2400" dirty="0" smtClean="0"/>
              <a:t>información</a:t>
            </a:r>
          </a:p>
          <a:p>
            <a:pPr>
              <a:buFont typeface="Wingdings" panose="05000000000000000000" pitchFamily="2" charset="2"/>
              <a:buChar char="ü"/>
            </a:pPr>
            <a:r>
              <a:rPr lang="es-ES_tradnl" sz="2400" dirty="0"/>
              <a:t> </a:t>
            </a:r>
            <a:r>
              <a:rPr lang="es-ES_tradnl" sz="2400" dirty="0" smtClean="0"/>
              <a:t>               cumplimiento </a:t>
            </a:r>
            <a:r>
              <a:rPr lang="es-ES_tradnl" sz="2400" dirty="0"/>
              <a:t>de una obligación </a:t>
            </a:r>
            <a:r>
              <a:rPr lang="es-ES_tradnl" sz="2400" dirty="0" smtClean="0"/>
              <a:t>legal</a:t>
            </a:r>
          </a:p>
          <a:p>
            <a:pPr>
              <a:buFont typeface="Wingdings" panose="05000000000000000000" pitchFamily="2" charset="2"/>
              <a:buChar char="ü"/>
            </a:pPr>
            <a:r>
              <a:rPr lang="es-ES_tradnl" sz="2400" dirty="0"/>
              <a:t> </a:t>
            </a:r>
            <a:r>
              <a:rPr lang="es-ES_tradnl" sz="2400" dirty="0" smtClean="0"/>
              <a:t>               cumplimiento </a:t>
            </a:r>
            <a:r>
              <a:rPr lang="es-ES_tradnl" sz="2400" dirty="0"/>
              <a:t>de una misión realizada en interés público </a:t>
            </a:r>
            <a:endParaRPr lang="es-ES_tradnl" sz="2400" dirty="0" smtClean="0"/>
          </a:p>
          <a:p>
            <a:pPr>
              <a:buFont typeface="Wingdings" panose="05000000000000000000" pitchFamily="2" charset="2"/>
              <a:buChar char="ü"/>
            </a:pPr>
            <a:r>
              <a:rPr lang="es-ES_tradnl" sz="2400" dirty="0" smtClean="0"/>
              <a:t>                razones </a:t>
            </a:r>
            <a:r>
              <a:rPr lang="es-ES_tradnl" sz="2400" dirty="0"/>
              <a:t>de interés </a:t>
            </a:r>
            <a:r>
              <a:rPr lang="es-ES_tradnl" sz="2400" dirty="0" smtClean="0"/>
              <a:t>público</a:t>
            </a:r>
          </a:p>
          <a:p>
            <a:pPr>
              <a:buFont typeface="Wingdings" panose="05000000000000000000" pitchFamily="2" charset="2"/>
              <a:buChar char="ü"/>
            </a:pPr>
            <a:r>
              <a:rPr lang="es-ES_tradnl" sz="2400" dirty="0" smtClean="0"/>
              <a:t>                salud pública</a:t>
            </a:r>
          </a:p>
          <a:p>
            <a:pPr>
              <a:buFont typeface="Wingdings" panose="05000000000000000000" pitchFamily="2" charset="2"/>
              <a:buChar char="ü"/>
            </a:pPr>
            <a:r>
              <a:rPr lang="es-ES_tradnl" sz="2400" dirty="0" smtClean="0"/>
              <a:t>                investigación </a:t>
            </a:r>
            <a:r>
              <a:rPr lang="es-ES_tradnl" sz="2400" dirty="0"/>
              <a:t>científica o histórica o fines estadísticos, </a:t>
            </a:r>
            <a:r>
              <a:rPr lang="es-ES_tradnl" sz="2400" dirty="0" smtClean="0"/>
              <a:t>ETC</a:t>
            </a: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Flecha derecha 5"/>
          <p:cNvSpPr/>
          <p:nvPr/>
        </p:nvSpPr>
        <p:spPr>
          <a:xfrm>
            <a:off x="710184" y="263199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Flecha derecha 6"/>
          <p:cNvSpPr/>
          <p:nvPr/>
        </p:nvSpPr>
        <p:spPr>
          <a:xfrm>
            <a:off x="826008" y="160481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611523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676396"/>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DERECHO AL OLVIDO</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284988" y="1446663"/>
            <a:ext cx="11666220" cy="5411337"/>
          </a:xfrm>
        </p:spPr>
        <p:txBody>
          <a:bodyPr>
            <a:noAutofit/>
          </a:bodyPr>
          <a:lstStyle/>
          <a:p>
            <a:pPr algn="just"/>
            <a:r>
              <a:rPr lang="es-ES" b="1" dirty="0" smtClean="0">
                <a:solidFill>
                  <a:srgbClr val="002060"/>
                </a:solidFill>
              </a:rPr>
              <a:t>3.- MENORES  </a:t>
            </a:r>
            <a:r>
              <a:rPr lang="es-ES_tradnl" dirty="0" smtClean="0"/>
              <a:t> RGPD                ESPECIAL ATENCIÓN A LOS MENORES</a:t>
            </a:r>
          </a:p>
          <a:p>
            <a:pPr algn="just"/>
            <a:r>
              <a:rPr lang="es-ES_tradnl" sz="2000" b="1" i="1" u="sng" dirty="0" smtClean="0">
                <a:solidFill>
                  <a:srgbClr val="002060"/>
                </a:solidFill>
              </a:rPr>
              <a:t>ARTÍCULO 8: </a:t>
            </a:r>
            <a:r>
              <a:rPr lang="es-ES" sz="2000" b="1" i="1" u="sng" dirty="0">
                <a:solidFill>
                  <a:srgbClr val="002060"/>
                </a:solidFill>
              </a:rPr>
              <a:t>Condiciones aplicables al consentimiento del niño en relación con los servicios de la sociedad de la información </a:t>
            </a:r>
            <a:endParaRPr lang="es-ES" sz="2000" b="1" i="1" u="sng" dirty="0" smtClean="0">
              <a:solidFill>
                <a:srgbClr val="002060"/>
              </a:solidFill>
            </a:endParaRPr>
          </a:p>
          <a:p>
            <a:pPr algn="just"/>
            <a:r>
              <a:rPr lang="es-ES" sz="2000" i="1" dirty="0" smtClean="0">
                <a:solidFill>
                  <a:srgbClr val="002060"/>
                </a:solidFill>
              </a:rPr>
              <a:t>1</a:t>
            </a:r>
            <a:r>
              <a:rPr lang="es-ES" sz="2000" i="1" dirty="0">
                <a:solidFill>
                  <a:srgbClr val="002060"/>
                </a:solidFill>
              </a:rPr>
              <a:t>. Cuando se aplique el artículo 6, apartado 1, letra a), en relación con la oferta directa a niños de servicios de la sociedad de la información, el tratamiento de los datos personales de un niño se considerará lícito cuando tenga como mínimo 16 años. </a:t>
            </a:r>
            <a:endParaRPr lang="es-ES" sz="2000" i="1" dirty="0" smtClean="0">
              <a:solidFill>
                <a:srgbClr val="002060"/>
              </a:solidFill>
            </a:endParaRPr>
          </a:p>
          <a:p>
            <a:pPr algn="just"/>
            <a:r>
              <a:rPr lang="es-ES" sz="2000" i="1" dirty="0" smtClean="0">
                <a:solidFill>
                  <a:srgbClr val="002060"/>
                </a:solidFill>
              </a:rPr>
              <a:t>Si </a:t>
            </a:r>
            <a:r>
              <a:rPr lang="es-ES" sz="2000" i="1" dirty="0">
                <a:solidFill>
                  <a:srgbClr val="002060"/>
                </a:solidFill>
              </a:rPr>
              <a:t>el niño es menor de 16 años, tal tratamiento únicamente se considerará lícito si el consentimiento lo dio o autorizó el titular de la patria potestad o tutela sobre el niño, y solo en la medida en que se dio o autorizó. </a:t>
            </a:r>
            <a:endParaRPr lang="es-ES" sz="2000" i="1" dirty="0" smtClean="0">
              <a:solidFill>
                <a:srgbClr val="002060"/>
              </a:solidFill>
            </a:endParaRPr>
          </a:p>
          <a:p>
            <a:pPr algn="just"/>
            <a:r>
              <a:rPr lang="es-ES" sz="2000" i="1" dirty="0" smtClean="0">
                <a:solidFill>
                  <a:srgbClr val="002060"/>
                </a:solidFill>
              </a:rPr>
              <a:t>Los </a:t>
            </a:r>
            <a:r>
              <a:rPr lang="es-ES" sz="2000" i="1" dirty="0">
                <a:solidFill>
                  <a:srgbClr val="002060"/>
                </a:solidFill>
              </a:rPr>
              <a:t>Estados miembros podrán establecer por ley una edad </a:t>
            </a:r>
            <a:r>
              <a:rPr lang="es-ES" sz="2000" i="1" dirty="0" smtClean="0">
                <a:solidFill>
                  <a:srgbClr val="002060"/>
                </a:solidFill>
              </a:rPr>
              <a:t>inferior a 13 años.-ESPAÑA=&gt;14 AÑOS-</a:t>
            </a:r>
          </a:p>
          <a:p>
            <a:pPr algn="just"/>
            <a:r>
              <a:rPr lang="es-ES" sz="2000" i="1" dirty="0">
                <a:solidFill>
                  <a:srgbClr val="002060"/>
                </a:solidFill>
              </a:rPr>
              <a:t>2. El responsable del tratamiento hará esfuerzos razonables para verificar en tales casos que el consentimiento fue dado o autorizado por el titular de la patria potestad o tutela sobre el niño, teniendo en cuenta la tecnología disponible. </a:t>
            </a:r>
            <a:endParaRPr lang="es-ES" sz="2000" i="1" dirty="0" smtClean="0">
              <a:solidFill>
                <a:srgbClr val="002060"/>
              </a:solidFill>
            </a:endParaRPr>
          </a:p>
          <a:p>
            <a:pPr algn="just"/>
            <a:r>
              <a:rPr lang="es-ES" sz="2000" i="1" dirty="0" smtClean="0">
                <a:solidFill>
                  <a:srgbClr val="002060"/>
                </a:solidFill>
              </a:rPr>
              <a:t>3</a:t>
            </a:r>
            <a:r>
              <a:rPr lang="es-ES" sz="2000" i="1" dirty="0">
                <a:solidFill>
                  <a:srgbClr val="002060"/>
                </a:solidFill>
              </a:rPr>
              <a:t>. El apartado 1 no afectará a las disposiciones generales del Derecho contractual de los Estados miembros, como las normas relativas a la validez, formación o efectos de los contratos en relación con un niño. </a:t>
            </a:r>
            <a:r>
              <a:rPr lang="es-ES" sz="2000" i="1" dirty="0" err="1" smtClean="0">
                <a:solidFill>
                  <a:srgbClr val="002060"/>
                </a:solidFill>
              </a:rPr>
              <a:t>rior</a:t>
            </a:r>
            <a:r>
              <a:rPr lang="es-ES" sz="2000" i="1" dirty="0" smtClean="0">
                <a:solidFill>
                  <a:srgbClr val="002060"/>
                </a:solidFill>
              </a:rPr>
              <a:t> </a:t>
            </a:r>
            <a:r>
              <a:rPr lang="es-ES" sz="2000" i="1" dirty="0">
                <a:solidFill>
                  <a:srgbClr val="002060"/>
                </a:solidFill>
              </a:rPr>
              <a:t>a tales fines, siempre que esta no sea inferior a 13 años. </a:t>
            </a:r>
            <a:endParaRPr lang="es-ES_tradnl" sz="2000" i="1" dirty="0">
              <a:solidFill>
                <a:srgbClr val="002060"/>
              </a:solidFill>
            </a:endParaRP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lecha derecha 6"/>
          <p:cNvSpPr/>
          <p:nvPr/>
        </p:nvSpPr>
        <p:spPr>
          <a:xfrm>
            <a:off x="3756135" y="144666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878988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lstStyle/>
          <a:p>
            <a:endParaRPr lang="es-ES" dirty="0"/>
          </a:p>
        </p:txBody>
      </p:sp>
      <p:pic>
        <p:nvPicPr>
          <p:cNvPr id="4" name="Imagen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661" y="-17208"/>
            <a:ext cx="12706938" cy="6875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5454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1392072"/>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_tradnl" b="1" dirty="0">
                <a:solidFill>
                  <a:srgbClr val="0070C0"/>
                </a:solidFill>
                <a:latin typeface="Times New Roman" panose="02020603050405020304" pitchFamily="18" charset="0"/>
                <a:cs typeface="Times New Roman" panose="02020603050405020304" pitchFamily="18" charset="0"/>
              </a:rPr>
              <a:t>III.- VIDEOVIGILANCIA</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265175" y="1728217"/>
            <a:ext cx="11686033" cy="4443984"/>
          </a:xfrm>
        </p:spPr>
        <p:txBody>
          <a:bodyPr>
            <a:noAutofit/>
          </a:bodyPr>
          <a:lstStyle/>
          <a:p>
            <a:pPr algn="just" fontAlgn="base"/>
            <a:r>
              <a:rPr lang="es-ES" b="1" u="sng" dirty="0" smtClean="0">
                <a:solidFill>
                  <a:srgbClr val="002060"/>
                </a:solidFill>
              </a:rPr>
              <a:t>Dato de carácter personal: </a:t>
            </a:r>
            <a:r>
              <a:rPr lang="es-ES_tradnl" dirty="0" smtClean="0">
                <a:solidFill>
                  <a:srgbClr val="002060"/>
                </a:solidFill>
              </a:rPr>
              <a:t>imágenes de las personas en que las identifique o pueda identificarlas</a:t>
            </a:r>
          </a:p>
          <a:p>
            <a:pPr algn="just" fontAlgn="base"/>
            <a:endParaRPr lang="es-ES_tradnl" dirty="0">
              <a:solidFill>
                <a:srgbClr val="002060"/>
              </a:solidFill>
            </a:endParaRPr>
          </a:p>
          <a:p>
            <a:pPr algn="just" fontAlgn="base"/>
            <a:r>
              <a:rPr lang="es-ES_tradnl" b="1" u="sng" dirty="0" smtClean="0">
                <a:solidFill>
                  <a:srgbClr val="002060"/>
                </a:solidFill>
              </a:rPr>
              <a:t>Excepción: </a:t>
            </a:r>
            <a:r>
              <a:rPr lang="es-ES_tradnl" dirty="0" smtClean="0">
                <a:solidFill>
                  <a:srgbClr val="002060"/>
                </a:solidFill>
              </a:rPr>
              <a:t>captaciones </a:t>
            </a:r>
            <a:r>
              <a:rPr lang="es-ES_tradnl" dirty="0">
                <a:solidFill>
                  <a:srgbClr val="002060"/>
                </a:solidFill>
              </a:rPr>
              <a:t>de imágenes </a:t>
            </a:r>
            <a:r>
              <a:rPr lang="es-ES_tradnl" dirty="0" smtClean="0">
                <a:solidFill>
                  <a:srgbClr val="002060"/>
                </a:solidFill>
              </a:rPr>
              <a:t>destinadas a </a:t>
            </a:r>
            <a:r>
              <a:rPr lang="es-ES_tradnl" dirty="0">
                <a:solidFill>
                  <a:srgbClr val="002060"/>
                </a:solidFill>
              </a:rPr>
              <a:t>uso </a:t>
            </a:r>
            <a:r>
              <a:rPr lang="es-ES_tradnl" dirty="0" smtClean="0">
                <a:solidFill>
                  <a:srgbClr val="002060"/>
                </a:solidFill>
              </a:rPr>
              <a:t>doméstico</a:t>
            </a:r>
          </a:p>
          <a:p>
            <a:pPr algn="just" fontAlgn="base"/>
            <a:endParaRPr lang="es-ES_tradnl" dirty="0">
              <a:solidFill>
                <a:srgbClr val="002060"/>
              </a:solidFill>
            </a:endParaRPr>
          </a:p>
          <a:p>
            <a:pPr algn="just" fontAlgn="base"/>
            <a:r>
              <a:rPr lang="es-ES_tradnl" dirty="0">
                <a:solidFill>
                  <a:srgbClr val="002060"/>
                </a:solidFill>
              </a:rPr>
              <a:t>El RGPD no regula de manera específica el uso de cámaras de </a:t>
            </a:r>
            <a:r>
              <a:rPr lang="es-ES_tradnl" dirty="0" err="1">
                <a:solidFill>
                  <a:srgbClr val="002060"/>
                </a:solidFill>
              </a:rPr>
              <a:t>videovigilancia</a:t>
            </a:r>
            <a:r>
              <a:rPr lang="es-ES_tradnl" dirty="0">
                <a:solidFill>
                  <a:srgbClr val="002060"/>
                </a:solidFill>
              </a:rPr>
              <a:t>. </a:t>
            </a:r>
            <a:endParaRPr lang="es-ES_tradnl" dirty="0" smtClean="0">
              <a:solidFill>
                <a:srgbClr val="002060"/>
              </a:solidFill>
            </a:endParaRPr>
          </a:p>
          <a:p>
            <a:pPr algn="just" fontAlgn="base"/>
            <a:endParaRPr lang="es-ES_tradnl" dirty="0">
              <a:solidFill>
                <a:srgbClr val="002060"/>
              </a:solidFill>
            </a:endParaRPr>
          </a:p>
          <a:p>
            <a:pPr algn="just" fontAlgn="base"/>
            <a:r>
              <a:rPr lang="es-ES_tradnl" dirty="0" smtClean="0">
                <a:solidFill>
                  <a:srgbClr val="002060"/>
                </a:solidFill>
              </a:rPr>
              <a:t>LOPDGDD artículo 22</a:t>
            </a:r>
            <a:r>
              <a:rPr lang="es-ES_tradnl" dirty="0">
                <a:solidFill>
                  <a:srgbClr val="002060"/>
                </a:solidFill>
              </a:rPr>
              <a:t> </a:t>
            </a:r>
            <a:r>
              <a:rPr lang="es-ES_tradnl" dirty="0" smtClean="0">
                <a:solidFill>
                  <a:srgbClr val="002060"/>
                </a:solidFill>
              </a:rPr>
              <a:t>“Tratamientos </a:t>
            </a:r>
            <a:r>
              <a:rPr lang="es-ES_tradnl" dirty="0">
                <a:solidFill>
                  <a:srgbClr val="002060"/>
                </a:solidFill>
              </a:rPr>
              <a:t>con fines de </a:t>
            </a:r>
            <a:r>
              <a:rPr lang="es-ES_tradnl" dirty="0" err="1">
                <a:solidFill>
                  <a:srgbClr val="002060"/>
                </a:solidFill>
              </a:rPr>
              <a:t>videovigilancia</a:t>
            </a:r>
            <a:r>
              <a:rPr lang="es-ES_tradnl" dirty="0">
                <a:solidFill>
                  <a:srgbClr val="002060"/>
                </a:solidFill>
              </a:rPr>
              <a:t>”.</a:t>
            </a: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7415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886968"/>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_tradnl" b="1" dirty="0">
                <a:solidFill>
                  <a:srgbClr val="0070C0"/>
                </a:solidFill>
                <a:latin typeface="Times New Roman" panose="02020603050405020304" pitchFamily="18" charset="0"/>
                <a:cs typeface="Times New Roman" panose="02020603050405020304" pitchFamily="18" charset="0"/>
              </a:rPr>
              <a:t>III.- VIDEOVIGILANCIA</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73737" y="1298448"/>
            <a:ext cx="11823192" cy="5468112"/>
          </a:xfrm>
        </p:spPr>
        <p:txBody>
          <a:bodyPr>
            <a:noAutofit/>
          </a:bodyPr>
          <a:lstStyle/>
          <a:p>
            <a:pPr algn="just" fontAlgn="base"/>
            <a:r>
              <a:rPr lang="es-ES_tradnl" b="1" dirty="0" smtClean="0">
                <a:solidFill>
                  <a:srgbClr val="002060"/>
                </a:solidFill>
              </a:rPr>
              <a:t>LOPDGDD artículo 22</a:t>
            </a:r>
            <a:r>
              <a:rPr lang="es-ES_tradnl" b="1" dirty="0">
                <a:solidFill>
                  <a:srgbClr val="002060"/>
                </a:solidFill>
              </a:rPr>
              <a:t> </a:t>
            </a:r>
            <a:r>
              <a:rPr lang="es-ES_tradnl" b="1" dirty="0" smtClean="0">
                <a:solidFill>
                  <a:srgbClr val="002060"/>
                </a:solidFill>
              </a:rPr>
              <a:t>“Tratamientos </a:t>
            </a:r>
            <a:r>
              <a:rPr lang="es-ES_tradnl" b="1" dirty="0">
                <a:solidFill>
                  <a:srgbClr val="002060"/>
                </a:solidFill>
              </a:rPr>
              <a:t>con fines de </a:t>
            </a:r>
            <a:r>
              <a:rPr lang="es-ES_tradnl" b="1" dirty="0" err="1">
                <a:solidFill>
                  <a:srgbClr val="002060"/>
                </a:solidFill>
              </a:rPr>
              <a:t>videovigilancia</a:t>
            </a:r>
            <a:r>
              <a:rPr lang="es-ES_tradnl" b="1" dirty="0" smtClean="0">
                <a:solidFill>
                  <a:srgbClr val="002060"/>
                </a:solidFill>
              </a:rPr>
              <a:t>”</a:t>
            </a:r>
          </a:p>
          <a:p>
            <a:pPr algn="just" fontAlgn="base"/>
            <a:r>
              <a:rPr lang="es-ES" sz="1800" i="1" dirty="0" smtClean="0"/>
              <a:t>1.- Las </a:t>
            </a:r>
            <a:r>
              <a:rPr lang="es-ES" sz="1800" i="1" dirty="0"/>
              <a:t>personas físicas o jurídicas, públicas o privadas, podrán llevar a cabo el tratamiento de imágenes a través de sistemas de cámaras o videocámaras con la finalidad de preservar la seguridad de las personas y bienes, así como de sus instalaciones</a:t>
            </a:r>
            <a:r>
              <a:rPr lang="es-ES" sz="1800" i="1" dirty="0" smtClean="0"/>
              <a:t>.</a:t>
            </a:r>
          </a:p>
          <a:p>
            <a:pPr algn="just" fontAlgn="base"/>
            <a:r>
              <a:rPr lang="es-ES" sz="1800" i="1" dirty="0" smtClean="0"/>
              <a:t>2</a:t>
            </a:r>
            <a:r>
              <a:rPr lang="es-ES" sz="1800" i="1" dirty="0"/>
              <a:t>. Solo podrán captarse imágenes de la vía pública en la medida en que resulte imprescindible para la finalidad mencionada en el apartado anterior</a:t>
            </a:r>
            <a:r>
              <a:rPr lang="es-ES" sz="1800" i="1" dirty="0" smtClean="0"/>
              <a:t>. No </a:t>
            </a:r>
            <a:r>
              <a:rPr lang="es-ES" sz="1800" i="1" dirty="0"/>
              <a:t>obstante, será posible la captación de la vía pública en una extensión superior cuando fuese necesario para garantizar la seguridad de bienes o instalaciones estratégicos o de infraestructuras vinculadas al transporte, sin que en ningún caso pueda suponer la captación de imágenes del interior de un domicilio privado</a:t>
            </a:r>
            <a:r>
              <a:rPr lang="es-ES" sz="1800" i="1" dirty="0" smtClean="0"/>
              <a:t>.</a:t>
            </a:r>
          </a:p>
          <a:p>
            <a:pPr algn="just" fontAlgn="base"/>
            <a:r>
              <a:rPr lang="es-ES" sz="1800" i="1" dirty="0" smtClean="0"/>
              <a:t>3</a:t>
            </a:r>
            <a:r>
              <a:rPr lang="es-ES" sz="1800" i="1" dirty="0"/>
              <a:t>. Los datos serán suprimidos en el plazo máximo de un mes desde su captación, salvo cuando hubieran de ser conservados para acreditar la comisión de actos que atenten contra la integridad de personas, bienes o instalaciones. En tal caso, las imágenes deberán ser puestas a disposición de la autoridad competente en un plazo máximo de setenta y dos horas desde que se tuviera conocimiento de la existencia de la grabación</a:t>
            </a:r>
            <a:r>
              <a:rPr lang="es-ES" sz="1800" i="1" dirty="0" smtClean="0"/>
              <a:t>. No </a:t>
            </a:r>
            <a:r>
              <a:rPr lang="es-ES" sz="1800" i="1" dirty="0"/>
              <a:t>será de aplicación a estos tratamientos la obligación de bloqueo prevista en el artículo 32 de esta ley </a:t>
            </a:r>
            <a:r>
              <a:rPr lang="es-ES" sz="1800" i="1" dirty="0" smtClean="0"/>
              <a:t>orgánica</a:t>
            </a:r>
          </a:p>
          <a:p>
            <a:pPr algn="just" fontAlgn="base"/>
            <a:r>
              <a:rPr lang="es-ES" sz="1800" i="1" dirty="0"/>
              <a:t>4. El deber de información previsto en el artículo 12 del Reglamento (UE) 2016/679 se entenderá cumplido mediante la colocación de un dispositivo informativo en lugar suficientemente visible identificando, al menos, la existencia del tratamiento, la identidad del responsable y la posibilidad de ejercitar los derechos previstos en los artículos 15 a 22 del Reglamento (UE) 2016/679. También podrá incluirse en el dispositivo informativo un código de conexión o dirección de internet a esta </a:t>
            </a:r>
            <a:r>
              <a:rPr lang="es-ES" sz="1800" i="1" dirty="0" err="1"/>
              <a:t>información.En</a:t>
            </a:r>
            <a:r>
              <a:rPr lang="es-ES" sz="1800" i="1" dirty="0"/>
              <a:t> todo caso, el responsable del tratamiento deberá mantener a disposición de los afectados la información a la que se refiere el citado reglamento.</a:t>
            </a:r>
            <a:endParaRPr lang="es-ES_tradnl" sz="1800" i="1" dirty="0">
              <a:solidFill>
                <a:srgbClr val="002060"/>
              </a:solidFill>
            </a:endParaRP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4750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1392072"/>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_tradnl" b="1" dirty="0">
                <a:solidFill>
                  <a:srgbClr val="0070C0"/>
                </a:solidFill>
                <a:latin typeface="Times New Roman" panose="02020603050405020304" pitchFamily="18" charset="0"/>
                <a:cs typeface="Times New Roman" panose="02020603050405020304" pitchFamily="18" charset="0"/>
              </a:rPr>
              <a:t>III.- VIDEOVIGILANCIA</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 y="1529776"/>
            <a:ext cx="11795760" cy="5154487"/>
          </a:xfrm>
        </p:spPr>
        <p:txBody>
          <a:bodyPr>
            <a:noAutofit/>
          </a:bodyPr>
          <a:lstStyle/>
          <a:p>
            <a:pPr algn="just" fontAlgn="base"/>
            <a:r>
              <a:rPr lang="es-ES_tradnl" b="1" dirty="0" smtClean="0">
                <a:solidFill>
                  <a:srgbClr val="002060"/>
                </a:solidFill>
              </a:rPr>
              <a:t>LOPDGDD artículo 22</a:t>
            </a:r>
            <a:r>
              <a:rPr lang="es-ES_tradnl" b="1" dirty="0">
                <a:solidFill>
                  <a:srgbClr val="002060"/>
                </a:solidFill>
              </a:rPr>
              <a:t> </a:t>
            </a:r>
            <a:r>
              <a:rPr lang="es-ES_tradnl" b="1" dirty="0" smtClean="0">
                <a:solidFill>
                  <a:srgbClr val="002060"/>
                </a:solidFill>
              </a:rPr>
              <a:t>“Tratamientos </a:t>
            </a:r>
            <a:r>
              <a:rPr lang="es-ES_tradnl" b="1" dirty="0">
                <a:solidFill>
                  <a:srgbClr val="002060"/>
                </a:solidFill>
              </a:rPr>
              <a:t>con fines de </a:t>
            </a:r>
            <a:r>
              <a:rPr lang="es-ES_tradnl" b="1" dirty="0" err="1">
                <a:solidFill>
                  <a:srgbClr val="002060"/>
                </a:solidFill>
              </a:rPr>
              <a:t>videovigilancia</a:t>
            </a:r>
            <a:r>
              <a:rPr lang="es-ES_tradnl" b="1" dirty="0" smtClean="0">
                <a:solidFill>
                  <a:srgbClr val="002060"/>
                </a:solidFill>
              </a:rPr>
              <a:t>”</a:t>
            </a:r>
          </a:p>
          <a:p>
            <a:pPr algn="just" fontAlgn="base"/>
            <a:r>
              <a:rPr lang="es-ES" sz="1900" i="1" dirty="0" smtClean="0"/>
              <a:t>5</a:t>
            </a:r>
            <a:r>
              <a:rPr lang="es-ES" sz="1900" i="1" dirty="0"/>
              <a:t>. Al amparo del artículo 2.2.c) del Reglamento (UE) 2016/679, se considera excluido de su ámbito de aplicación el tratamiento por una persona física de imágenes que solamente capten el interior de su propio </a:t>
            </a:r>
            <a:r>
              <a:rPr lang="es-ES" sz="1900" i="1" dirty="0" err="1"/>
              <a:t>domicilio.Esta</a:t>
            </a:r>
            <a:r>
              <a:rPr lang="es-ES" sz="1900" i="1" dirty="0"/>
              <a:t> exclusión no abarca el tratamiento realizado por una entidad de seguridad privada que hubiera sido contratada para la vigilancia de un domicilio y tuviese acceso a las imágenes</a:t>
            </a:r>
            <a:r>
              <a:rPr lang="es-ES" sz="1900" i="1" dirty="0" smtClean="0"/>
              <a:t>.</a:t>
            </a:r>
          </a:p>
          <a:p>
            <a:pPr algn="just" fontAlgn="base"/>
            <a:r>
              <a:rPr lang="es-ES" sz="1900" i="1" dirty="0" smtClean="0"/>
              <a:t>6</a:t>
            </a:r>
            <a:r>
              <a:rPr lang="es-ES" sz="1900" i="1" dirty="0"/>
              <a:t>. El tratamiento de los datos personales procedentes de las imágenes y sonidos obtenidos mediante la utilización de cámaras y videocámaras por las Fuerzas y Cuerpos de Seguridad y por los órganos competentes para la vigilancia y control en los centros penitenciarios y para el control, regulación, vigilancia y disciplina del tráfico, se regirá por la legislación de transposición de la Directiva (UE) 2016/680, cuando el tratamiento tenga fines de prevención, investigación, detección o enjuiciamiento de infracciones penales o de ejecución de sanciones penales, incluidas la protección y la prevención frente a las amenazas contra la seguridad pública. Fuera de estos supuestos, dicho tratamiento se regirá por su legislación específica y supletoriamente por el Reglamento (UE) 2016/679 y la presente ley orgánica</a:t>
            </a:r>
            <a:r>
              <a:rPr lang="es-ES" sz="1900" i="1" dirty="0" smtClean="0"/>
              <a:t>.</a:t>
            </a:r>
          </a:p>
          <a:p>
            <a:pPr algn="just" fontAlgn="base"/>
            <a:r>
              <a:rPr lang="es-ES" sz="1900" i="1" dirty="0" smtClean="0"/>
              <a:t>7</a:t>
            </a:r>
            <a:r>
              <a:rPr lang="es-ES" sz="1900" i="1" dirty="0"/>
              <a:t>. Lo regulado en el presente artículo se entiende sin perjuicio de lo previsto en la Ley 5/2014, de 4 de abril, de Seguridad Privada y sus disposiciones de desarrollo.8. El tratamiento por el empleador de datos obtenidos a través de sistemas de cámaras o videocámaras se somete a lo dispuesto en el artículo 89 de esta ley orgánica</a:t>
            </a:r>
            <a:endParaRPr lang="es-ES_tradnl" sz="1900" i="1" dirty="0">
              <a:solidFill>
                <a:srgbClr val="002060"/>
              </a:solidFill>
            </a:endParaRP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0375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886968"/>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_tradnl" b="1" dirty="0">
                <a:solidFill>
                  <a:srgbClr val="0070C0"/>
                </a:solidFill>
                <a:latin typeface="Times New Roman" panose="02020603050405020304" pitchFamily="18" charset="0"/>
                <a:cs typeface="Times New Roman" panose="02020603050405020304" pitchFamily="18" charset="0"/>
              </a:rPr>
              <a:t>III.- VIDEOVIGILANCIA</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73737" y="1755648"/>
            <a:ext cx="11823192" cy="5010912"/>
          </a:xfrm>
        </p:spPr>
        <p:txBody>
          <a:bodyPr>
            <a:noAutofit/>
          </a:bodyPr>
          <a:lstStyle/>
          <a:p>
            <a:r>
              <a:rPr lang="es-ES_tradnl" b="1" dirty="0" smtClean="0">
                <a:solidFill>
                  <a:srgbClr val="002060"/>
                </a:solidFill>
              </a:rPr>
              <a:t>Otras normas que legitiman el uso </a:t>
            </a:r>
            <a:r>
              <a:rPr lang="es-ES_tradnl" b="1" dirty="0" err="1" smtClean="0">
                <a:solidFill>
                  <a:srgbClr val="002060"/>
                </a:solidFill>
              </a:rPr>
              <a:t>videovigilancia</a:t>
            </a:r>
            <a:endParaRPr lang="es-ES_tradnl" b="1" dirty="0" smtClean="0">
              <a:solidFill>
                <a:srgbClr val="002060"/>
              </a:solidFill>
            </a:endParaRPr>
          </a:p>
          <a:p>
            <a:r>
              <a:rPr lang="es-ES_tradnl" dirty="0" smtClean="0"/>
              <a:t>                        Ley </a:t>
            </a:r>
            <a:r>
              <a:rPr lang="es-ES_tradnl" dirty="0"/>
              <a:t>Orgánica 4/1997, de 4 de agosto, por la que se regula la utilización de videocámaras por las Fuerzas y Cuerpos de Seguridad del Estado y su normativa </a:t>
            </a:r>
            <a:r>
              <a:rPr lang="es-ES_tradnl" dirty="0" smtClean="0"/>
              <a:t>reglamentaria</a:t>
            </a:r>
          </a:p>
          <a:p>
            <a:r>
              <a:rPr lang="es-ES_tradnl" dirty="0" smtClean="0"/>
              <a:t>                         Ley </a:t>
            </a:r>
            <a:r>
              <a:rPr lang="es-ES_tradnl" dirty="0"/>
              <a:t>5/2014, de 4 de abril, de Seguridad Privada, y su normativa reglamentaria</a:t>
            </a:r>
          </a:p>
          <a:p>
            <a:r>
              <a:rPr lang="es-ES_tradnl" dirty="0" smtClean="0"/>
              <a:t>                         Ley </a:t>
            </a:r>
            <a:r>
              <a:rPr lang="es-ES_tradnl" dirty="0"/>
              <a:t>19/2007, de 11 de julio, contra la violencia, el racismo, la xenofobia y la intolerancia en el </a:t>
            </a:r>
            <a:r>
              <a:rPr lang="es-ES_tradnl" dirty="0" smtClean="0"/>
              <a:t>deporte y reglamento </a:t>
            </a:r>
            <a:r>
              <a:rPr lang="es-ES_tradnl" dirty="0"/>
              <a:t>de desarrollo </a:t>
            </a:r>
            <a:endParaRPr lang="es-ES_tradnl" dirty="0" smtClean="0"/>
          </a:p>
          <a:p>
            <a:r>
              <a:rPr lang="es-ES_tradnl" dirty="0" smtClean="0"/>
              <a:t>                         Ley </a:t>
            </a:r>
            <a:r>
              <a:rPr lang="es-ES_tradnl" dirty="0"/>
              <a:t>8/2011, de 28 de abril, por la que se establecen medidas para la Protección de Infraestructuras críticas.</a:t>
            </a:r>
            <a:endParaRPr lang="es-ES" dirty="0"/>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echa derecha 4"/>
          <p:cNvSpPr/>
          <p:nvPr/>
        </p:nvSpPr>
        <p:spPr>
          <a:xfrm>
            <a:off x="905256" y="223723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Flecha derecha 5"/>
          <p:cNvSpPr/>
          <p:nvPr/>
        </p:nvSpPr>
        <p:spPr>
          <a:xfrm>
            <a:off x="905256" y="352272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Flecha derecha 6"/>
          <p:cNvSpPr/>
          <p:nvPr/>
        </p:nvSpPr>
        <p:spPr>
          <a:xfrm>
            <a:off x="905256" y="439140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Flecha derecha 7"/>
          <p:cNvSpPr/>
          <p:nvPr/>
        </p:nvSpPr>
        <p:spPr>
          <a:xfrm>
            <a:off x="905256" y="5260086"/>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535838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941832"/>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_tradnl" b="1" dirty="0">
                <a:solidFill>
                  <a:srgbClr val="0070C0"/>
                </a:solidFill>
                <a:latin typeface="Times New Roman" panose="02020603050405020304" pitchFamily="18" charset="0"/>
                <a:cs typeface="Times New Roman" panose="02020603050405020304" pitchFamily="18" charset="0"/>
              </a:rPr>
              <a:t>III.- VIDEOVIGILANCIA</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0" y="1399032"/>
            <a:ext cx="12191999" cy="4946905"/>
          </a:xfrm>
        </p:spPr>
        <p:txBody>
          <a:bodyPr>
            <a:noAutofit/>
          </a:bodyPr>
          <a:lstStyle/>
          <a:p>
            <a:r>
              <a:rPr lang="es-ES_tradnl" b="1" dirty="0" smtClean="0">
                <a:solidFill>
                  <a:srgbClr val="002060"/>
                </a:solidFill>
              </a:rPr>
              <a:t>Artículo 89 </a:t>
            </a:r>
            <a:r>
              <a:rPr lang="es-ES_tradnl" b="1" dirty="0">
                <a:solidFill>
                  <a:srgbClr val="002060"/>
                </a:solidFill>
              </a:rPr>
              <a:t>LOPDGDD</a:t>
            </a:r>
            <a:r>
              <a:rPr lang="es-ES_tradnl" b="1" dirty="0" smtClean="0">
                <a:solidFill>
                  <a:srgbClr val="002060"/>
                </a:solidFill>
              </a:rPr>
              <a:t> “</a:t>
            </a:r>
            <a:r>
              <a:rPr lang="es-ES_tradnl" b="1" dirty="0">
                <a:solidFill>
                  <a:srgbClr val="002060"/>
                </a:solidFill>
              </a:rPr>
              <a:t>Derecho a la intimidad frente al uso de dispositivos de </a:t>
            </a:r>
            <a:r>
              <a:rPr lang="es-ES_tradnl" b="1" dirty="0" err="1">
                <a:solidFill>
                  <a:srgbClr val="002060"/>
                </a:solidFill>
              </a:rPr>
              <a:t>videovigilancia</a:t>
            </a:r>
            <a:r>
              <a:rPr lang="es-ES_tradnl" b="1" dirty="0">
                <a:solidFill>
                  <a:srgbClr val="002060"/>
                </a:solidFill>
              </a:rPr>
              <a:t> y de grabación de sonidos en el lugar de trabajo</a:t>
            </a:r>
            <a:r>
              <a:rPr lang="es-ES_tradnl" b="1" dirty="0" smtClean="0">
                <a:solidFill>
                  <a:srgbClr val="002060"/>
                </a:solidFill>
              </a:rPr>
              <a:t>”.</a:t>
            </a:r>
          </a:p>
          <a:p>
            <a:r>
              <a:rPr lang="es-ES_tradnl" dirty="0" smtClean="0"/>
              <a:t> </a:t>
            </a:r>
            <a:r>
              <a:rPr lang="es-ES_tradnl" sz="1800" i="1" dirty="0" smtClean="0"/>
              <a:t>1</a:t>
            </a:r>
            <a:r>
              <a:rPr lang="es-ES_tradnl" sz="1800" i="1" dirty="0"/>
              <a:t>. Los empleadores podrán tratar las imágenes obtenidas a través de sistemas de cámaras o videocámaras para el ejercicio de las funciones de control de los trabajadores o los empleados públicos previstas, respectivamente, en el artículo 20.3 del Estatuto de los Trabajadores y en la legislación de función pública, siempre que estas funciones se ejerzan dentro de su marco legal y con los límites inherentes al mismo. Los empleadores habrán de informar con carácter previo, y de forma expresa, clara y concisa, a los trabajadores o los empleados públicos y, en su caso, a sus representantes, acerca de esta medida. En el supuesto de que se haya captado la comisión flagrante de un acto ilícito por los trabajadores o los empleados públicos se entenderá cumplido el deber de informar cuando existiese al menos el dispositivo al que se refiere el artículo 22.4 de esta ley orgánica.</a:t>
            </a:r>
            <a:endParaRPr lang="es-ES" sz="1800" dirty="0"/>
          </a:p>
          <a:p>
            <a:r>
              <a:rPr lang="es-ES_tradnl" sz="1800" i="1" dirty="0"/>
              <a:t>2. En ningún caso se admitirá la instalación de sistemas de grabación de sonidos ni de </a:t>
            </a:r>
            <a:r>
              <a:rPr lang="es-ES_tradnl" sz="1800" i="1" dirty="0" err="1"/>
              <a:t>videovigilancia</a:t>
            </a:r>
            <a:r>
              <a:rPr lang="es-ES_tradnl" sz="1800" i="1" dirty="0"/>
              <a:t> en lugares destinados al descanso o esparcimiento de los trabajadores o los empleados públicos, tales como vestuarios, aseos, comedores y análogos.</a:t>
            </a:r>
            <a:endParaRPr lang="es-ES" sz="1800" dirty="0"/>
          </a:p>
          <a:p>
            <a:r>
              <a:rPr lang="es-ES_tradnl" sz="1800" i="1" dirty="0"/>
              <a:t>3. La utilización de sistemas similares a los referidos en los apartados anteriores para la grabación de sonidos en el lugar de trabajo se admitirá únicamente cuando resulten relevantes los riesgos para la seguridad de las instalaciones, bienes y personas derivados de la actividad que se desarrolle en el centro de trabajo y siempre respetando el principio de proporcionalidad, el de intervención mínima y las garantías previstas en los apartados anteriores. La supresión de los sonidos conservados por estos sistemas de grabación se realizará atendiendo a lo dispuesto en el apartado 3 del artículo 22 de esta ley</a:t>
            </a:r>
            <a:r>
              <a:rPr lang="es-ES_tradnl" sz="1800" i="1" dirty="0" smtClean="0"/>
              <a:t>.</a:t>
            </a:r>
            <a:endParaRPr lang="es-ES" sz="1800" dirty="0"/>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3949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ítulo 1"/>
          <p:cNvSpPr>
            <a:spLocks noGrp="1"/>
          </p:cNvSpPr>
          <p:nvPr>
            <p:ph type="ctrTitle"/>
          </p:nvPr>
        </p:nvSpPr>
        <p:spPr>
          <a:xfrm>
            <a:off x="341194" y="112715"/>
            <a:ext cx="11177516" cy="3160838"/>
          </a:xfrm>
        </p:spPr>
        <p:txBody>
          <a:bodyPr/>
          <a:lstStyle/>
          <a:p>
            <a:r>
              <a:rPr lang="es-ES" altLang="es-ES" sz="32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DERECHO DE LAS TECNOLOGÍAS DE LA INFORMACIÓN</a:t>
            </a:r>
            <a:r>
              <a:rPr lang="es-ES" altLang="es-ES" sz="36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r>
            <a:br>
              <a:rPr lang="es-ES" altLang="es-ES" sz="36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br>
            <a:r>
              <a:rPr lang="es-ES" altLang="es-ES" sz="18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Coordinadora María Nieves de la Serna Bilbao</a:t>
            </a:r>
            <a:r>
              <a:rPr lang="es-ES" altLang="es-ES" sz="1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r>
            <a:br>
              <a:rPr lang="es-ES" altLang="es-ES" sz="1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br>
            <a:r>
              <a:rPr lang="es-ES" altLang="es-ES" sz="18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Profª (PhD) Derecho Administrativo UC3M</a:t>
            </a:r>
            <a:br>
              <a:rPr lang="es-ES" altLang="es-ES" sz="18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br>
            <a:r>
              <a:rPr lang="es-ES" altLang="es-ES" sz="3600" b="1" i="1" dirty="0">
                <a:solidFill>
                  <a:srgbClr val="002060"/>
                </a:solidFill>
                <a:cs typeface="Times New Roman" panose="02020603050405020304" pitchFamily="18" charset="0"/>
              </a:rPr>
              <a:t/>
            </a:r>
            <a:br>
              <a:rPr lang="es-ES" altLang="es-ES" sz="3600" b="1" i="1" dirty="0">
                <a:solidFill>
                  <a:srgbClr val="002060"/>
                </a:solidFill>
                <a:cs typeface="Times New Roman" panose="02020603050405020304" pitchFamily="18" charset="0"/>
              </a:rPr>
            </a:br>
            <a:r>
              <a:rPr lang="es-ES" altLang="es-ES" sz="3200" b="1" u="sng"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LECCIÓN 3: PROTECCIÓN DE DATOS: ESTUDIO DE ALGUNOS REGÍMENES ESPECÍFICOS</a:t>
            </a:r>
            <a:endParaRPr lang="es-ES" altLang="es-ES" sz="3200" i="1" dirty="0">
              <a:solidFill>
                <a:srgbClr val="002060"/>
              </a:solidFill>
            </a:endParaRPr>
          </a:p>
        </p:txBody>
      </p:sp>
      <p:sp>
        <p:nvSpPr>
          <p:cNvPr id="3075" name="Subtítulo 2"/>
          <p:cNvSpPr>
            <a:spLocks noGrp="1"/>
          </p:cNvSpPr>
          <p:nvPr>
            <p:ph type="subTitle" idx="1"/>
          </p:nvPr>
        </p:nvSpPr>
        <p:spPr>
          <a:xfrm>
            <a:off x="2422526" y="4321176"/>
            <a:ext cx="8641714" cy="1793875"/>
          </a:xfrm>
        </p:spPr>
        <p:txBody>
          <a:bodyPr>
            <a:normAutofit/>
          </a:bodyPr>
          <a:lstStyle/>
          <a:p>
            <a:pPr algn="r">
              <a:spcBef>
                <a:spcPct val="0"/>
              </a:spcBef>
            </a:pPr>
            <a:r>
              <a:rPr lang="es-ES" altLang="es-ES" sz="1800" dirty="0">
                <a:solidFill>
                  <a:srgbClr val="0070C0"/>
                </a:solidFill>
              </a:rPr>
              <a:t>© 2021 </a:t>
            </a:r>
            <a:r>
              <a:rPr lang="es-ES_tradnl" altLang="es-ES" sz="1800" b="1" i="1" dirty="0">
                <a:solidFill>
                  <a:srgbClr val="0070C0"/>
                </a:solidFill>
              </a:rPr>
              <a:t>Por: PhD. Mª  NIEVES DE LA SERNA </a:t>
            </a:r>
            <a:r>
              <a:rPr lang="es-ES_tradnl" altLang="es-ES" sz="1800" b="1" i="1" dirty="0" smtClean="0">
                <a:solidFill>
                  <a:srgbClr val="0070C0"/>
                </a:solidFill>
              </a:rPr>
              <a:t>BILBAO </a:t>
            </a:r>
            <a:endParaRPr lang="es-ES_tradnl" altLang="es-ES" sz="1800" b="1" i="1" dirty="0" smtClean="0">
              <a:solidFill>
                <a:srgbClr val="0070C0"/>
              </a:solidFill>
            </a:endParaRPr>
          </a:p>
          <a:p>
            <a:pPr algn="r">
              <a:spcBef>
                <a:spcPct val="0"/>
              </a:spcBef>
            </a:pPr>
            <a:r>
              <a:rPr lang="es-ES_tradnl" altLang="es-ES" sz="1800" b="1" i="1" dirty="0" smtClean="0">
                <a:solidFill>
                  <a:srgbClr val="0070C0"/>
                </a:solidFill>
              </a:rPr>
              <a:t>Profesora </a:t>
            </a:r>
            <a:r>
              <a:rPr lang="es-ES_tradnl" altLang="es-ES" sz="1800" b="1" i="1" dirty="0" smtClean="0">
                <a:solidFill>
                  <a:srgbClr val="0070C0"/>
                </a:solidFill>
              </a:rPr>
              <a:t>Titular </a:t>
            </a:r>
            <a:r>
              <a:rPr lang="es-ES_tradnl" altLang="es-ES" sz="1800" b="1" i="1" dirty="0">
                <a:solidFill>
                  <a:srgbClr val="0070C0"/>
                </a:solidFill>
              </a:rPr>
              <a:t>de Derecho Administrativo</a:t>
            </a:r>
            <a:endParaRPr lang="es-ES" altLang="es-ES" sz="1800" dirty="0">
              <a:solidFill>
                <a:srgbClr val="0070C0"/>
              </a:solidFill>
            </a:endParaRPr>
          </a:p>
          <a:p>
            <a:pPr algn="r">
              <a:spcBef>
                <a:spcPct val="0"/>
              </a:spcBef>
            </a:pPr>
            <a:r>
              <a:rPr lang="es-ES_tradnl" altLang="es-ES" sz="1800" b="1" i="1" dirty="0">
                <a:solidFill>
                  <a:srgbClr val="0070C0"/>
                </a:solidFill>
              </a:rPr>
              <a:t>Subdirectora </a:t>
            </a:r>
            <a:r>
              <a:rPr lang="es-ES_tradnl" altLang="es-ES" sz="1800" b="1" i="1" dirty="0" smtClean="0">
                <a:solidFill>
                  <a:srgbClr val="0070C0"/>
                </a:solidFill>
              </a:rPr>
              <a:t>del </a:t>
            </a:r>
            <a:r>
              <a:rPr lang="es-ES_tradnl" altLang="es-ES" sz="1800" b="1" i="1" dirty="0">
                <a:solidFill>
                  <a:srgbClr val="0070C0"/>
                </a:solidFill>
              </a:rPr>
              <a:t>Máster Universitario en Derecho Telecomunicaciones, Protección de Datos, Audiovisual y Sociedad de la Información</a:t>
            </a:r>
            <a:endParaRPr lang="es-ES" altLang="es-ES" sz="1800" dirty="0">
              <a:solidFill>
                <a:srgbClr val="0070C0"/>
              </a:solidFill>
            </a:endParaRPr>
          </a:p>
          <a:p>
            <a:pPr algn="r">
              <a:spcBef>
                <a:spcPct val="0"/>
              </a:spcBef>
            </a:pPr>
            <a:r>
              <a:rPr lang="es-ES_tradnl" altLang="es-ES" sz="1800" b="1" i="1" dirty="0">
                <a:solidFill>
                  <a:srgbClr val="0070C0"/>
                </a:solidFill>
              </a:rPr>
              <a:t>Universidad Carlos III de Madrid</a:t>
            </a:r>
            <a:r>
              <a:rPr lang="es-ES" altLang="es-ES" sz="1800" dirty="0">
                <a:solidFill>
                  <a:srgbClr val="0070C0"/>
                </a:solidFill>
              </a:rPr>
              <a:t> </a:t>
            </a:r>
          </a:p>
        </p:txBody>
      </p:sp>
      <p:sp>
        <p:nvSpPr>
          <p:cNvPr id="3076" name="CuadroTexto 4"/>
          <p:cNvSpPr txBox="1">
            <a:spLocks noChangeArrowheads="1"/>
          </p:cNvSpPr>
          <p:nvPr/>
        </p:nvSpPr>
        <p:spPr bwMode="auto">
          <a:xfrm>
            <a:off x="1874520" y="6280151"/>
            <a:ext cx="745204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0"/>
              </a:spcBef>
              <a:buFontTx/>
              <a:buNone/>
            </a:pPr>
            <a:r>
              <a:rPr lang="es-ES" altLang="es-ES" sz="1100">
                <a:latin typeface="Arial" panose="020B0604020202020204" pitchFamily="34" charset="0"/>
                <a:cs typeface="Calibri" panose="020F0502020204030204" pitchFamily="34" charset="0"/>
              </a:rPr>
              <a:t>Esta obra está bajo una </a:t>
            </a:r>
            <a:r>
              <a:rPr lang="es-ES" altLang="es-ES" sz="1100">
                <a:solidFill>
                  <a:srgbClr val="2E74B5"/>
                </a:solidFill>
                <a:latin typeface="Arial" panose="020B0604020202020204" pitchFamily="34" charset="0"/>
                <a:cs typeface="Calibri" panose="020F0502020204030204" pitchFamily="34" charset="0"/>
                <a:hlinkClick r:id="rId2"/>
              </a:rPr>
              <a:t>licencia de Creative Commons Reconocimiento-NoComercial-CompartirIgual 3.0 España</a:t>
            </a:r>
            <a:r>
              <a:rPr lang="es-ES" altLang="es-ES" sz="1100">
                <a:latin typeface="Arial" panose="020B0604020202020204" pitchFamily="34" charset="0"/>
                <a:cs typeface="Calibri" panose="020F0502020204030204" pitchFamily="34" charset="0"/>
              </a:rPr>
              <a:t>.</a:t>
            </a:r>
          </a:p>
        </p:txBody>
      </p:sp>
      <p:pic>
        <p:nvPicPr>
          <p:cNvPr id="3077" name="Picture 1" descr="cc_BY-NC-S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17304" y="6272843"/>
            <a:ext cx="914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2" descr="UC3M. Universidad Carlos III de Madri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1614" y="112714"/>
            <a:ext cx="3919537"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61183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1801504"/>
          </a:xfrm>
        </p:spPr>
        <p:txBody>
          <a:bodyPr/>
          <a:lstStyle/>
          <a:p>
            <a:pPr algn="ctr"/>
            <a:r>
              <a:rPr lang="es-ES" b="1" u="sng" dirty="0" smtClean="0">
                <a:solidFill>
                  <a:srgbClr val="002060"/>
                </a:solidFill>
              </a:rPr>
              <a:t>IV TRANSPARENCIA</a:t>
            </a:r>
            <a:endParaRPr lang="es-ES" b="1" u="sng" dirty="0">
              <a:solidFill>
                <a:srgbClr val="002060"/>
              </a:solidFill>
            </a:endParaRPr>
          </a:p>
        </p:txBody>
      </p:sp>
      <p:sp>
        <p:nvSpPr>
          <p:cNvPr id="3" name="Marcador de contenido 2"/>
          <p:cNvSpPr>
            <a:spLocks noGrp="1"/>
          </p:cNvSpPr>
          <p:nvPr>
            <p:ph idx="1"/>
          </p:nvPr>
        </p:nvSpPr>
        <p:spPr>
          <a:xfrm>
            <a:off x="356617" y="1353311"/>
            <a:ext cx="11457432" cy="5038345"/>
          </a:xfrm>
        </p:spPr>
        <p:txBody>
          <a:bodyPr>
            <a:noAutofit/>
          </a:bodyPr>
          <a:lstStyle/>
          <a:p>
            <a:r>
              <a:rPr lang="es-ES_tradnl" dirty="0" smtClean="0">
                <a:solidFill>
                  <a:srgbClr val="0070C0"/>
                </a:solidFill>
              </a:rPr>
              <a:t>Obliga </a:t>
            </a:r>
            <a:r>
              <a:rPr lang="es-ES_tradnl" dirty="0">
                <a:solidFill>
                  <a:srgbClr val="0070C0"/>
                </a:solidFill>
              </a:rPr>
              <a:t>a los poderes públicos a organizar, preparar y adaptar la información de tal forma que permita a los ciudadanos localizarla </a:t>
            </a:r>
            <a:r>
              <a:rPr lang="es-ES_tradnl" dirty="0" smtClean="0">
                <a:solidFill>
                  <a:srgbClr val="0070C0"/>
                </a:solidFill>
              </a:rPr>
              <a:t>fácilmente</a:t>
            </a:r>
          </a:p>
          <a:p>
            <a:endParaRPr lang="es-ES_tradnl" dirty="0" smtClean="0">
              <a:solidFill>
                <a:srgbClr val="0070C0"/>
              </a:solidFill>
            </a:endParaRPr>
          </a:p>
          <a:p>
            <a:pPr>
              <a:buFont typeface="Wingdings" panose="05000000000000000000" pitchFamily="2" charset="2"/>
              <a:buChar char="Ø"/>
            </a:pPr>
            <a:r>
              <a:rPr lang="es-ES_tradnl" dirty="0" smtClean="0">
                <a:solidFill>
                  <a:srgbClr val="0070C0"/>
                </a:solidFill>
              </a:rPr>
              <a:t>A) Transparencia activa</a:t>
            </a:r>
          </a:p>
          <a:p>
            <a:pPr>
              <a:buFont typeface="Wingdings" panose="05000000000000000000" pitchFamily="2" charset="2"/>
              <a:buChar char="Ø"/>
            </a:pPr>
            <a:r>
              <a:rPr lang="es-ES_tradnl" dirty="0" smtClean="0">
                <a:solidFill>
                  <a:srgbClr val="0070C0"/>
                </a:solidFill>
              </a:rPr>
              <a:t>B) </a:t>
            </a:r>
            <a:r>
              <a:rPr lang="es-ES_tradnl" dirty="0">
                <a:solidFill>
                  <a:srgbClr val="0070C0"/>
                </a:solidFill>
              </a:rPr>
              <a:t>D</a:t>
            </a:r>
            <a:r>
              <a:rPr lang="es-ES_tradnl" dirty="0" smtClean="0">
                <a:solidFill>
                  <a:srgbClr val="0070C0"/>
                </a:solidFill>
              </a:rPr>
              <a:t>erecho </a:t>
            </a:r>
            <a:r>
              <a:rPr lang="es-ES_tradnl" dirty="0">
                <a:solidFill>
                  <a:srgbClr val="0070C0"/>
                </a:solidFill>
              </a:rPr>
              <a:t>de acceso a información pública</a:t>
            </a:r>
            <a:r>
              <a:rPr lang="es-ES_tradnl" dirty="0" smtClean="0">
                <a:solidFill>
                  <a:srgbClr val="0070C0"/>
                </a:solidFill>
              </a:rPr>
              <a:t>. </a:t>
            </a:r>
          </a:p>
          <a:p>
            <a:endParaRPr lang="es-ES_tradnl" dirty="0" smtClean="0">
              <a:solidFill>
                <a:srgbClr val="0070C0"/>
              </a:solidFill>
            </a:endParaRPr>
          </a:p>
          <a:p>
            <a:r>
              <a:rPr lang="es-ES_tradnl" dirty="0" smtClean="0">
                <a:solidFill>
                  <a:srgbClr val="0070C0"/>
                </a:solidFill>
              </a:rPr>
              <a:t>FIN TRANSPARENCIA                   Instituciones sean transparentes</a:t>
            </a:r>
          </a:p>
          <a:p>
            <a:endParaRPr lang="es-ES" dirty="0" smtClean="0">
              <a:solidFill>
                <a:srgbClr val="0070C0"/>
              </a:solidFill>
            </a:endParaRPr>
          </a:p>
          <a:p>
            <a:pPr>
              <a:buFont typeface="Wingdings" panose="05000000000000000000" pitchFamily="2" charset="2"/>
              <a:buChar char="v"/>
            </a:pPr>
            <a:r>
              <a:rPr lang="es-ES" dirty="0" smtClean="0">
                <a:solidFill>
                  <a:srgbClr val="0070C0"/>
                </a:solidFill>
              </a:rPr>
              <a:t>Definición </a:t>
            </a:r>
            <a:r>
              <a:rPr lang="es-ES" i="1" dirty="0" smtClean="0">
                <a:solidFill>
                  <a:srgbClr val="0070C0"/>
                </a:solidFill>
              </a:rPr>
              <a:t>“deber </a:t>
            </a:r>
            <a:r>
              <a:rPr lang="es-ES" i="1" dirty="0">
                <a:solidFill>
                  <a:srgbClr val="0070C0"/>
                </a:solidFill>
              </a:rPr>
              <a:t>que tienen todos los poderes públicos de dar razón de sus actos, de explicar razonada y razonablemente, su </a:t>
            </a:r>
            <a:r>
              <a:rPr lang="es-ES" i="1" dirty="0" smtClean="0">
                <a:solidFill>
                  <a:srgbClr val="0070C0"/>
                </a:solidFill>
              </a:rPr>
              <a:t>actuación”.</a:t>
            </a:r>
            <a:endParaRPr lang="es-ES" i="1" dirty="0">
              <a:solidFill>
                <a:srgbClr val="0070C0"/>
              </a:solidFill>
            </a:endParaRP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443" y="0"/>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echa derecha 4"/>
          <p:cNvSpPr/>
          <p:nvPr/>
        </p:nvSpPr>
        <p:spPr>
          <a:xfrm>
            <a:off x="4069080" y="427939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347720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1783080"/>
          </a:xfrm>
        </p:spPr>
        <p:txBody>
          <a:bodyPr/>
          <a:lstStyle/>
          <a:p>
            <a:pPr algn="ctr"/>
            <a:r>
              <a:rPr lang="es-ES" b="1" u="sng" dirty="0" smtClean="0">
                <a:solidFill>
                  <a:srgbClr val="002060"/>
                </a:solidFill>
              </a:rPr>
              <a:t>IV Transparencia</a:t>
            </a:r>
            <a:endParaRPr lang="es-ES" b="1" u="sng" dirty="0">
              <a:solidFill>
                <a:srgbClr val="002060"/>
              </a:solidFill>
            </a:endParaRPr>
          </a:p>
        </p:txBody>
      </p:sp>
      <p:sp>
        <p:nvSpPr>
          <p:cNvPr id="3" name="Marcador de contenido 2"/>
          <p:cNvSpPr>
            <a:spLocks noGrp="1"/>
          </p:cNvSpPr>
          <p:nvPr>
            <p:ph idx="1"/>
          </p:nvPr>
        </p:nvSpPr>
        <p:spPr>
          <a:xfrm>
            <a:off x="356617" y="1160060"/>
            <a:ext cx="11457432" cy="5595581"/>
          </a:xfrm>
        </p:spPr>
        <p:txBody>
          <a:bodyPr>
            <a:noAutofit/>
          </a:bodyPr>
          <a:lstStyle/>
          <a:p>
            <a:r>
              <a:rPr lang="es-ES_tradnl" dirty="0"/>
              <a:t>Disposición Adicional Quinta de la LTAIBG </a:t>
            </a:r>
            <a:endParaRPr lang="es-ES_tradnl" dirty="0" smtClean="0"/>
          </a:p>
          <a:p>
            <a:r>
              <a:rPr lang="es-ES_tradnl" sz="2000" dirty="0"/>
              <a:t>«</a:t>
            </a:r>
            <a:r>
              <a:rPr lang="es-ES_tradnl" sz="2000" i="1" dirty="0"/>
              <a:t>El Consejo de Transparencia y Buen Gobierno y la Agencia Española de Protección de Datos adoptarán conjuntamente los criterios de aplicación, en su ámbito de actuación, de las reglas contenidas en el artículo 15 de esta Ley, en particular en lo que respecta a la ponderación del interés público en el acceso a la información y la garantía de los derechos de los interesados cuyos datos se contuviesen en la misma</a:t>
            </a:r>
            <a:r>
              <a:rPr lang="es-ES_tradnl" sz="2000" i="1" dirty="0" smtClean="0"/>
              <a:t>….”.</a:t>
            </a:r>
            <a:endParaRPr lang="es-ES" sz="2000" dirty="0"/>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4338" y="137964"/>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echa derecha 4"/>
          <p:cNvSpPr/>
          <p:nvPr/>
        </p:nvSpPr>
        <p:spPr>
          <a:xfrm>
            <a:off x="658368" y="462686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 name="Marcador de contenido 3"/>
          <p:cNvPicPr>
            <a:picLocks/>
          </p:cNvPicPr>
          <p:nvPr/>
        </p:nvPicPr>
        <p:blipFill rotWithShape="1">
          <a:blip r:embed="rId3"/>
          <a:srcRect l="10019" t="7776" r="3763" b="7442"/>
          <a:stretch/>
        </p:blipFill>
        <p:spPr bwMode="auto">
          <a:xfrm>
            <a:off x="641445" y="2988860"/>
            <a:ext cx="11068334" cy="386914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26566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2298592"/>
          </a:xfrm>
        </p:spPr>
        <p:txBody>
          <a:bodyPr/>
          <a:lstStyle/>
          <a:p>
            <a:pPr algn="ctr"/>
            <a:r>
              <a:rPr lang="es-ES" b="1" u="sng" dirty="0" smtClean="0">
                <a:solidFill>
                  <a:srgbClr val="002060"/>
                </a:solidFill>
              </a:rPr>
              <a:t>V SISTEMAS DE INFORMACIÓN CREDITICIA</a:t>
            </a:r>
            <a:endParaRPr lang="es-ES" b="1" u="sng" dirty="0">
              <a:solidFill>
                <a:srgbClr val="002060"/>
              </a:solidFill>
            </a:endParaRPr>
          </a:p>
        </p:txBody>
      </p:sp>
      <p:sp>
        <p:nvSpPr>
          <p:cNvPr id="3" name="Marcador de contenido 2"/>
          <p:cNvSpPr>
            <a:spLocks noGrp="1"/>
          </p:cNvSpPr>
          <p:nvPr>
            <p:ph idx="1"/>
          </p:nvPr>
        </p:nvSpPr>
        <p:spPr>
          <a:xfrm>
            <a:off x="356617" y="1774209"/>
            <a:ext cx="11457432" cy="4981432"/>
          </a:xfrm>
        </p:spPr>
        <p:txBody>
          <a:bodyPr>
            <a:noAutofit/>
          </a:bodyPr>
          <a:lstStyle/>
          <a:p>
            <a:r>
              <a:rPr lang="es-ES_tradnl" i="1" dirty="0" smtClean="0"/>
              <a:t>Actividad </a:t>
            </a:r>
            <a:r>
              <a:rPr lang="es-ES_tradnl" i="1" dirty="0"/>
              <a:t>consistente en recopilar y organizar información relativa a la situación patrimonial de una determinada persona, física o </a:t>
            </a:r>
            <a:r>
              <a:rPr lang="es-ES_tradnl" i="1" dirty="0" smtClean="0"/>
              <a:t>jurídica.</a:t>
            </a:r>
          </a:p>
          <a:p>
            <a:endParaRPr lang="es-ES_tradnl" i="1" dirty="0" smtClean="0"/>
          </a:p>
          <a:p>
            <a:endParaRPr lang="es-ES_tradnl" sz="2000" dirty="0"/>
          </a:p>
          <a:p>
            <a:r>
              <a:rPr lang="es-ES_tradnl" dirty="0"/>
              <a:t>RGPD </a:t>
            </a:r>
            <a:r>
              <a:rPr lang="es-ES_tradnl" dirty="0" smtClean="0"/>
              <a:t>                   no </a:t>
            </a:r>
            <a:r>
              <a:rPr lang="es-ES_tradnl" dirty="0"/>
              <a:t>realiza una mención específica sobre este tipo de </a:t>
            </a:r>
            <a:r>
              <a:rPr lang="es-ES_tradnl" dirty="0" smtClean="0"/>
              <a:t>ficheros, pero sí resulta de </a:t>
            </a:r>
          </a:p>
          <a:p>
            <a:endParaRPr lang="es-ES_tradnl" dirty="0" smtClean="0"/>
          </a:p>
          <a:p>
            <a:endParaRPr lang="es-ES_tradnl" dirty="0"/>
          </a:p>
          <a:p>
            <a:r>
              <a:rPr lang="es-ES_tradnl" dirty="0"/>
              <a:t>LOPDGDD </a:t>
            </a:r>
            <a:r>
              <a:rPr lang="es-ES_tradnl" dirty="0" smtClean="0"/>
              <a:t>               artículo 20 </a:t>
            </a:r>
            <a:r>
              <a:rPr lang="es-ES_tradnl" b="1" dirty="0" smtClean="0"/>
              <a:t>“Sistema </a:t>
            </a:r>
            <a:r>
              <a:rPr lang="es-ES_tradnl" b="1" dirty="0"/>
              <a:t>de información </a:t>
            </a:r>
            <a:r>
              <a:rPr lang="es-ES_tradnl" b="1" dirty="0" smtClean="0"/>
              <a:t>crediticia”</a:t>
            </a:r>
          </a:p>
          <a:p>
            <a:endParaRPr lang="es-ES" sz="2000" dirty="0"/>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4338" y="137964"/>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lecha a la derecha con muesca 6"/>
          <p:cNvSpPr/>
          <p:nvPr/>
        </p:nvSpPr>
        <p:spPr>
          <a:xfrm>
            <a:off x="1733266" y="3547105"/>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Flecha a la derecha con muesca 7"/>
          <p:cNvSpPr/>
          <p:nvPr/>
        </p:nvSpPr>
        <p:spPr>
          <a:xfrm>
            <a:off x="2222470" y="5457671"/>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115082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2298592"/>
          </a:xfrm>
        </p:spPr>
        <p:txBody>
          <a:bodyPr/>
          <a:lstStyle/>
          <a:p>
            <a:pPr algn="ctr"/>
            <a:r>
              <a:rPr lang="es-ES" b="1" u="sng" dirty="0" smtClean="0">
                <a:solidFill>
                  <a:srgbClr val="002060"/>
                </a:solidFill>
              </a:rPr>
              <a:t>V SISTEMAS DE INFORMACIÓN CREDITICIA</a:t>
            </a:r>
            <a:endParaRPr lang="es-ES" b="1" u="sng" dirty="0">
              <a:solidFill>
                <a:srgbClr val="002060"/>
              </a:solidFill>
            </a:endParaRPr>
          </a:p>
        </p:txBody>
      </p:sp>
      <p:sp>
        <p:nvSpPr>
          <p:cNvPr id="3" name="Marcador de contenido 2"/>
          <p:cNvSpPr>
            <a:spLocks noGrp="1"/>
          </p:cNvSpPr>
          <p:nvPr>
            <p:ph idx="1"/>
          </p:nvPr>
        </p:nvSpPr>
        <p:spPr>
          <a:xfrm>
            <a:off x="136478" y="1419367"/>
            <a:ext cx="11677571" cy="5336274"/>
          </a:xfrm>
        </p:spPr>
        <p:txBody>
          <a:bodyPr>
            <a:noAutofit/>
          </a:bodyPr>
          <a:lstStyle/>
          <a:p>
            <a:pPr algn="just"/>
            <a:r>
              <a:rPr lang="es-ES" sz="2000" b="1" dirty="0"/>
              <a:t>Artículo 20. Sistemas de información </a:t>
            </a:r>
            <a:r>
              <a:rPr lang="es-ES" sz="2000" b="1" dirty="0" smtClean="0"/>
              <a:t>crediticia</a:t>
            </a:r>
          </a:p>
          <a:p>
            <a:pPr algn="just"/>
            <a:r>
              <a:rPr lang="es-ES" sz="2000" i="1" dirty="0" smtClean="0"/>
              <a:t>1</a:t>
            </a:r>
            <a:r>
              <a:rPr lang="es-ES" sz="2000" i="1" dirty="0"/>
              <a:t>. Salvo prueba en contrario, se presumirá lícito el tratamiento de datos personales relativos al incumplimiento de obligaciones dinerarias, financieras o de crédito por sistemas comunes de información crediticia cuando se cumplan los siguientes requisitos</a:t>
            </a:r>
            <a:r>
              <a:rPr lang="es-ES" sz="2000" i="1" dirty="0" smtClean="0"/>
              <a:t>: </a:t>
            </a:r>
          </a:p>
          <a:p>
            <a:pPr algn="just"/>
            <a:r>
              <a:rPr lang="es-ES" sz="2000" i="1" dirty="0" smtClean="0"/>
              <a:t>a</a:t>
            </a:r>
            <a:r>
              <a:rPr lang="es-ES" sz="2000" i="1" dirty="0"/>
              <a:t>) Que los datos hayan sido facilitados por el acreedor o por quien actúe por su cuenta o interés</a:t>
            </a:r>
            <a:r>
              <a:rPr lang="es-ES" sz="2000" i="1" dirty="0" smtClean="0"/>
              <a:t>.</a:t>
            </a:r>
          </a:p>
          <a:p>
            <a:pPr algn="just"/>
            <a:r>
              <a:rPr lang="es-ES" sz="2000" i="1" dirty="0" smtClean="0"/>
              <a:t>b</a:t>
            </a:r>
            <a:r>
              <a:rPr lang="es-ES" sz="2000" i="1" dirty="0"/>
              <a:t>) Que los datos se refieran a deudas ciertas, vencidas y exigibles, cuya existencia o cuantía no hubiese sido objeto de reclamación administrativa o judicial por el deudor o mediante un procedimiento alternativo de resolución de disputas vinculante entre las partes</a:t>
            </a:r>
            <a:r>
              <a:rPr lang="es-ES" sz="2000" i="1" dirty="0" smtClean="0"/>
              <a:t>.</a:t>
            </a:r>
          </a:p>
          <a:p>
            <a:pPr algn="just"/>
            <a:r>
              <a:rPr lang="es-ES" sz="2000" i="1" dirty="0" smtClean="0"/>
              <a:t>c</a:t>
            </a:r>
            <a:r>
              <a:rPr lang="es-ES" sz="2000" i="1" dirty="0"/>
              <a:t>) Que el acreedor haya informado al afectado en el contrato o en el momento de requerir el pago acerca de la posibilidad de inclusión en dichos sistemas, con indicación de aquéllos en los que participe</a:t>
            </a:r>
            <a:r>
              <a:rPr lang="es-ES" sz="2000" i="1" dirty="0" smtClean="0"/>
              <a:t>.</a:t>
            </a:r>
          </a:p>
          <a:p>
            <a:pPr algn="just"/>
            <a:r>
              <a:rPr lang="es-ES" sz="2000" i="1" dirty="0" smtClean="0"/>
              <a:t>La </a:t>
            </a:r>
            <a:r>
              <a:rPr lang="es-ES" sz="2000" i="1" dirty="0"/>
              <a:t>entidad que mantenga el sistema de información crediticia con datos relativos al incumplimiento de obligaciones dinerarias, financieras o de crédito deberá notificar al afectado la inclusión de tales datos y le informará sobre la posibilidad de ejercitar los derechos establecidos en los artículos 15 a 22 del Reglamento (UE) 2016/679 dentro de los treinta días siguientes a la notificación de la deuda al sistema, permaneciendo bloqueados los datos durante </a:t>
            </a:r>
            <a:r>
              <a:rPr lang="es-ES" sz="2000" i="1" dirty="0" smtClean="0"/>
              <a:t>ese</a:t>
            </a:r>
            <a:endParaRPr lang="es-ES" sz="2000" dirty="0"/>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4338" y="137964"/>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6203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2298592"/>
          </a:xfrm>
        </p:spPr>
        <p:txBody>
          <a:bodyPr/>
          <a:lstStyle/>
          <a:p>
            <a:pPr algn="ctr"/>
            <a:r>
              <a:rPr lang="es-ES" b="1" u="sng" dirty="0" smtClean="0">
                <a:solidFill>
                  <a:srgbClr val="002060"/>
                </a:solidFill>
              </a:rPr>
              <a:t>V SISTEMAS DE INFORMACIÓN CREDITICIA</a:t>
            </a:r>
            <a:endParaRPr lang="es-ES" b="1" u="sng" dirty="0">
              <a:solidFill>
                <a:srgbClr val="002060"/>
              </a:solidFill>
            </a:endParaRPr>
          </a:p>
        </p:txBody>
      </p:sp>
      <p:sp>
        <p:nvSpPr>
          <p:cNvPr id="3" name="Marcador de contenido 2"/>
          <p:cNvSpPr>
            <a:spLocks noGrp="1"/>
          </p:cNvSpPr>
          <p:nvPr>
            <p:ph idx="1"/>
          </p:nvPr>
        </p:nvSpPr>
        <p:spPr>
          <a:xfrm>
            <a:off x="136478" y="1419367"/>
            <a:ext cx="11677571" cy="5336274"/>
          </a:xfrm>
        </p:spPr>
        <p:txBody>
          <a:bodyPr>
            <a:noAutofit/>
          </a:bodyPr>
          <a:lstStyle/>
          <a:p>
            <a:pPr algn="just"/>
            <a:r>
              <a:rPr lang="es-ES" sz="2000" b="1" dirty="0"/>
              <a:t>Artículo 20. Sistemas de información </a:t>
            </a:r>
            <a:r>
              <a:rPr lang="es-ES" sz="2000" b="1" dirty="0" smtClean="0"/>
              <a:t>crediticia</a:t>
            </a:r>
          </a:p>
          <a:p>
            <a:pPr algn="just"/>
            <a:r>
              <a:rPr lang="es-ES" sz="2000" i="1" dirty="0" smtClean="0"/>
              <a:t>d) </a:t>
            </a:r>
            <a:r>
              <a:rPr lang="es-ES" sz="2000" i="1" dirty="0"/>
              <a:t>Que los datos únicamente se mantengan en el sistema mientras persista el incumplimiento, con el límite máximo de cinco años desde la fecha de vencimiento de la obligación dineraria, financiera o de crédito</a:t>
            </a:r>
            <a:r>
              <a:rPr lang="es-ES" sz="2000" i="1" dirty="0" smtClean="0"/>
              <a:t>.</a:t>
            </a:r>
          </a:p>
          <a:p>
            <a:pPr algn="just"/>
            <a:r>
              <a:rPr lang="es-ES" sz="2000" i="1" dirty="0" smtClean="0"/>
              <a:t>e</a:t>
            </a:r>
            <a:r>
              <a:rPr lang="es-ES" sz="2000" i="1" dirty="0"/>
              <a:t>) Que los datos referidos a un deudor determinado solamente puedan ser consultados cuando quien consulte el sistema mantuviese una relación contractual con el afectado que implique el abono de una cuantía pecuniaria o este le hubiera solicitado la celebración de un contrato que suponga financiación, pago aplazado o facturación periódica, como sucede, entre otros supuestos, en los previstos en la legislación de contratos de crédito al consumo y de contratos de crédito inmobiliario</a:t>
            </a:r>
            <a:r>
              <a:rPr lang="es-ES" sz="2000" i="1" dirty="0" smtClean="0"/>
              <a:t>.</a:t>
            </a:r>
          </a:p>
          <a:p>
            <a:pPr algn="just"/>
            <a:r>
              <a:rPr lang="es-ES" sz="2000" i="1" dirty="0"/>
              <a:t>Cuando se hubiera ejercitado ante el sistema el derecho a la limitación del tratamiento de  los  datos  impugnando  su  exactitud  conforme  a  lo  previsto  en  el  artículo  18.1.a)  del  Reglamento  (UE)  2016/679,  el  sistema  informará  a  quienes  pudieran  consultarlo  con  arreglo al párrafo anterior acerca de la mera existencia de dicha circunstancia, sin facilitar los  datos  concretos  respecto  de  los  que  se  hubiera  ejercitado  el  derecho,  en  tanto  se  resuelve sobre la solicitud del </a:t>
            </a:r>
            <a:r>
              <a:rPr lang="es-ES" sz="2000" i="1" dirty="0" smtClean="0"/>
              <a:t>afectado</a:t>
            </a:r>
          </a:p>
          <a:p>
            <a:pPr algn="just"/>
            <a:r>
              <a:rPr lang="es-ES" sz="2000" i="1" dirty="0" smtClean="0"/>
              <a:t>f</a:t>
            </a:r>
            <a:r>
              <a:rPr lang="es-ES" sz="2000" i="1" dirty="0"/>
              <a:t>)  Que, en el caso de que se denegase la solicitud de celebración del contrato, o éste no  llegara  a  celebrarse,  como  consecuencia  de  la  consulta  efectuada,  quien  haya  consultado el sistema informe al afectado del resultado de dicha consulta</a:t>
            </a:r>
            <a:r>
              <a:rPr lang="es-ES" sz="2000" i="1" dirty="0" smtClean="0"/>
              <a:t>.</a:t>
            </a: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4338" y="137964"/>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4723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
            <a:ext cx="12192000" cy="2298592"/>
          </a:xfrm>
        </p:spPr>
        <p:txBody>
          <a:bodyPr/>
          <a:lstStyle/>
          <a:p>
            <a:pPr algn="ctr"/>
            <a:r>
              <a:rPr lang="es-ES" b="1" u="sng" dirty="0" smtClean="0">
                <a:solidFill>
                  <a:srgbClr val="002060"/>
                </a:solidFill>
              </a:rPr>
              <a:t>V SISTEMAS DE INFORMACIÓN CREDITICIA</a:t>
            </a:r>
            <a:endParaRPr lang="es-ES" b="1" u="sng" dirty="0">
              <a:solidFill>
                <a:srgbClr val="002060"/>
              </a:solidFill>
            </a:endParaRPr>
          </a:p>
        </p:txBody>
      </p:sp>
      <p:sp>
        <p:nvSpPr>
          <p:cNvPr id="3" name="Marcador de contenido 2"/>
          <p:cNvSpPr>
            <a:spLocks noGrp="1"/>
          </p:cNvSpPr>
          <p:nvPr>
            <p:ph idx="1"/>
          </p:nvPr>
        </p:nvSpPr>
        <p:spPr>
          <a:xfrm>
            <a:off x="136478" y="1924333"/>
            <a:ext cx="11677571" cy="4831307"/>
          </a:xfrm>
        </p:spPr>
        <p:txBody>
          <a:bodyPr>
            <a:noAutofit/>
          </a:bodyPr>
          <a:lstStyle/>
          <a:p>
            <a:pPr algn="just"/>
            <a:r>
              <a:rPr lang="es-ES" sz="2000" b="1" dirty="0"/>
              <a:t>Artículo 20. Sistemas de información </a:t>
            </a:r>
            <a:r>
              <a:rPr lang="es-ES" sz="2000" b="1" dirty="0" smtClean="0"/>
              <a:t>crediticia</a:t>
            </a:r>
          </a:p>
          <a:p>
            <a:pPr algn="just"/>
            <a:r>
              <a:rPr lang="es-ES" sz="2000" i="1" dirty="0" smtClean="0"/>
              <a:t>2</a:t>
            </a:r>
            <a:r>
              <a:rPr lang="es-ES" sz="2000" i="1" dirty="0"/>
              <a:t>. Las entidades que mantengan el sistema y las acreedoras, respecto del tratamiento de  los  datos  referidos  a  sus  deudores,  tendrán  la  condición  de  corresponsables  del  tratamiento  de  los  datos,  siendo  de  aplicación  lo  establecido  por  el  artículo  26  del  Reglamento (UE) 2016/679.Corresponderá  al  acreedor  garantizar  que  concurren  los  requisitos  exigidos  para  la  inclusión en el sistema de la deuda, respondiendo de su inexistencia o inexactitud</a:t>
            </a:r>
            <a:r>
              <a:rPr lang="es-ES" sz="2000" i="1" dirty="0" smtClean="0"/>
              <a:t>. </a:t>
            </a:r>
          </a:p>
          <a:p>
            <a:pPr marL="0" indent="0" algn="just">
              <a:buNone/>
            </a:pPr>
            <a:endParaRPr lang="es-ES" sz="2000" i="1" dirty="0" smtClean="0"/>
          </a:p>
          <a:p>
            <a:pPr algn="just"/>
            <a:r>
              <a:rPr lang="es-ES" sz="2000" i="1" dirty="0" smtClean="0"/>
              <a:t>3</a:t>
            </a:r>
            <a:r>
              <a:rPr lang="es-ES" sz="2000" i="1" dirty="0"/>
              <a:t>.    La  presunción  a  la  que  se  refiere  el  apartado  1  de  este  artículo  no  ampara  los  supuestos en que la información crediticia fuese asociada por la entidad que mantuviera el sistema a informaciones adicionales a las contempladas en dicho apartado, relacionadas con el deudor y obtenidas de otras fuentes, a fin de llevar a cabo un perfilado del mismo, en particular mediante la aplicación de técnicas de calificación </a:t>
            </a:r>
            <a:r>
              <a:rPr lang="es-ES" sz="2000" i="1" dirty="0" smtClean="0"/>
              <a:t>crediticia</a:t>
            </a:r>
            <a:r>
              <a:rPr lang="es-ES" sz="2000" dirty="0" smtClean="0"/>
              <a:t>.</a:t>
            </a:r>
            <a:endParaRPr lang="es-ES" sz="2000" dirty="0"/>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4338" y="137964"/>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18583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ítulo 1"/>
          <p:cNvSpPr>
            <a:spLocks noGrp="1"/>
          </p:cNvSpPr>
          <p:nvPr>
            <p:ph type="ctrTitle"/>
          </p:nvPr>
        </p:nvSpPr>
        <p:spPr>
          <a:xfrm>
            <a:off x="1524000" y="1522414"/>
            <a:ext cx="9144000" cy="3449637"/>
          </a:xfrm>
        </p:spPr>
        <p:txBody>
          <a:bodyPr>
            <a:normAutofit fontScale="90000"/>
          </a:bodyPr>
          <a:lstStyle/>
          <a:p>
            <a:pPr>
              <a:lnSpc>
                <a:spcPct val="115000"/>
              </a:lnSpc>
              <a:spcAft>
                <a:spcPts val="750"/>
              </a:spcAft>
            </a:pPr>
            <a:r>
              <a:rPr lang="es-ES" altLang="es-ES" sz="3600" b="1" i="1">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r>
            <a:br>
              <a:rPr lang="es-ES" altLang="es-ES" sz="3600" b="1" i="1">
                <a:solidFill>
                  <a:srgbClr val="002060"/>
                </a:solidFill>
                <a:latin typeface="Times New Roman" panose="02020603050405020304" pitchFamily="18" charset="0"/>
                <a:ea typeface="Calibri" panose="020F0502020204030204" pitchFamily="34" charset="0"/>
                <a:cs typeface="Times New Roman" panose="02020603050405020304" pitchFamily="18" charset="0"/>
              </a:rPr>
            </a:br>
            <a:r>
              <a:rPr lang="es-ES" altLang="es-ES" sz="3600" b="1" i="1">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r>
            <a:br>
              <a:rPr lang="es-ES" altLang="es-ES" sz="3600" b="1" i="1">
                <a:solidFill>
                  <a:srgbClr val="002060"/>
                </a:solidFill>
                <a:latin typeface="Times New Roman" panose="02020603050405020304" pitchFamily="18" charset="0"/>
                <a:ea typeface="Calibri" panose="020F0502020204030204" pitchFamily="34" charset="0"/>
                <a:cs typeface="Times New Roman" panose="02020603050405020304" pitchFamily="18" charset="0"/>
              </a:rPr>
            </a:br>
            <a:r>
              <a:rPr lang="es-ES" altLang="es-ES" sz="3600" b="1" i="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COLABORACIÓN EN EL PROYECTO OPENCOURSEUC3M</a:t>
            </a:r>
            <a:br>
              <a:rPr lang="es-ES" altLang="es-ES" sz="3600" b="1" i="1">
                <a:solidFill>
                  <a:srgbClr val="002060"/>
                </a:solidFill>
                <a:latin typeface="Times New Roman" panose="02020603050405020304" pitchFamily="18" charset="0"/>
                <a:ea typeface="Calibri" panose="020F0502020204030204" pitchFamily="34" charset="0"/>
                <a:cs typeface="Times New Roman" panose="02020603050405020304" pitchFamily="18" charset="0"/>
              </a:rPr>
            </a:br>
            <a:r>
              <a:rPr lang="es-ES" altLang="es-ES" sz="2700" b="1" i="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Coordinadora María Nieves de la Serna</a:t>
            </a:r>
            <a:br>
              <a:rPr lang="es-ES" altLang="es-ES" sz="2700" b="1" i="1">
                <a:solidFill>
                  <a:srgbClr val="002060"/>
                </a:solidFill>
                <a:latin typeface="Times New Roman" panose="02020603050405020304" pitchFamily="18" charset="0"/>
                <a:ea typeface="Calibri" panose="020F0502020204030204" pitchFamily="34" charset="0"/>
                <a:cs typeface="Times New Roman" panose="02020603050405020304" pitchFamily="18" charset="0"/>
              </a:rPr>
            </a:br>
            <a:r>
              <a:rPr lang="es-ES" altLang="es-ES" sz="2700" b="1" i="1">
                <a:solidFill>
                  <a:srgbClr val="002060"/>
                </a:solidFill>
                <a:latin typeface="Times New Roman" panose="02020603050405020304" pitchFamily="18" charset="0"/>
                <a:ea typeface="Calibri" panose="020F0502020204030204" pitchFamily="34" charset="0"/>
                <a:cs typeface="Times New Roman" panose="02020603050405020304" pitchFamily="18" charset="0"/>
              </a:rPr>
              <a:t>Profª  (PhD) Titular Derecho Administrativo</a:t>
            </a:r>
            <a:endParaRPr lang="es-ES" altLang="es-ES" sz="2700" u="sng">
              <a:solidFill>
                <a:srgbClr val="002060"/>
              </a:solidFill>
              <a:ea typeface="Calibri" panose="020F0502020204030204" pitchFamily="34" charset="0"/>
              <a:cs typeface="Times New Roman" panose="02020603050405020304" pitchFamily="18" charset="0"/>
            </a:endParaRPr>
          </a:p>
        </p:txBody>
      </p:sp>
      <p:sp>
        <p:nvSpPr>
          <p:cNvPr id="3" name="Subtítulo 2"/>
          <p:cNvSpPr>
            <a:spLocks noGrp="1"/>
          </p:cNvSpPr>
          <p:nvPr>
            <p:ph type="subTitle" idx="1"/>
          </p:nvPr>
        </p:nvSpPr>
        <p:spPr>
          <a:xfrm>
            <a:off x="2667001" y="5257801"/>
            <a:ext cx="7826375" cy="809625"/>
          </a:xfrm>
        </p:spPr>
        <p:txBody>
          <a:bodyPr>
            <a:normAutofit fontScale="25000" lnSpcReduction="20000"/>
          </a:bodyPr>
          <a:lstStyle/>
          <a:p>
            <a:pPr algn="r">
              <a:defRPr/>
            </a:pPr>
            <a:r>
              <a:rPr lang="es-ES" sz="6000" i="1" dirty="0">
                <a:solidFill>
                  <a:srgbClr val="002060"/>
                </a:solidFill>
                <a:latin typeface="Arial Nova" panose="020B0504020202020204" pitchFamily="34" charset="0"/>
                <a:ea typeface="Calibri" panose="020F0502020204030204" pitchFamily="34" charset="0"/>
                <a:cs typeface="Times New Roman" panose="02020603050405020304" pitchFamily="18" charset="0"/>
              </a:rPr>
              <a:t>Departamento Derecho Público del Estado</a:t>
            </a:r>
            <a:endParaRPr lang="es-ES" sz="6000" dirty="0">
              <a:solidFill>
                <a:srgbClr val="002060"/>
              </a:solidFill>
              <a:latin typeface="Arial Nova" panose="020B0504020202020204" pitchFamily="34" charset="0"/>
              <a:ea typeface="Calibri" panose="020F0502020204030204" pitchFamily="34" charset="0"/>
              <a:cs typeface="Times New Roman" panose="02020603050405020304" pitchFamily="18" charset="0"/>
            </a:endParaRPr>
          </a:p>
          <a:p>
            <a:pPr algn="r">
              <a:defRPr/>
            </a:pPr>
            <a:r>
              <a:rPr lang="es-ES" sz="6000" i="1" dirty="0">
                <a:solidFill>
                  <a:srgbClr val="002060"/>
                </a:solidFill>
                <a:latin typeface="Arial Nova" panose="020B0504020202020204" pitchFamily="34" charset="0"/>
                <a:ea typeface="Calibri" panose="020F0502020204030204" pitchFamily="34" charset="0"/>
                <a:cs typeface="Times New Roman" panose="02020603050405020304" pitchFamily="18" charset="0"/>
              </a:rPr>
              <a:t>Universidad Carlos III de Madrid</a:t>
            </a:r>
            <a:endParaRPr lang="es-ES" sz="6000" dirty="0">
              <a:solidFill>
                <a:srgbClr val="002060"/>
              </a:solidFill>
              <a:latin typeface="Arial Nova" panose="020B0504020202020204" pitchFamily="34" charset="0"/>
              <a:ea typeface="Calibri" panose="020F0502020204030204" pitchFamily="34" charset="0"/>
              <a:cs typeface="Times New Roman" panose="02020603050405020304" pitchFamily="18" charset="0"/>
            </a:endParaRPr>
          </a:p>
          <a:p>
            <a:pPr>
              <a:lnSpc>
                <a:spcPct val="115000"/>
              </a:lnSpc>
              <a:spcAft>
                <a:spcPts val="750"/>
              </a:spcAft>
              <a:defRPr/>
            </a:pPr>
            <a:r>
              <a:rPr lang="es-ES" sz="6000" dirty="0">
                <a:ea typeface="Calibri" panose="020F0502020204030204" pitchFamily="34" charset="0"/>
                <a:cs typeface="Times New Roman" panose="02020603050405020304" pitchFamily="18" charset="0"/>
              </a:rPr>
              <a:t/>
            </a:r>
            <a:br>
              <a:rPr lang="es-ES" sz="6000" dirty="0">
                <a:ea typeface="Calibri" panose="020F0502020204030204" pitchFamily="34" charset="0"/>
                <a:cs typeface="Times New Roman" panose="02020603050405020304" pitchFamily="18" charset="0"/>
              </a:rPr>
            </a:br>
            <a:endParaRPr lang="es-ES" sz="6000" dirty="0">
              <a:ea typeface="Calibri" panose="020F0502020204030204" pitchFamily="34" charset="0"/>
              <a:cs typeface="Times New Roman" panose="02020603050405020304" pitchFamily="18" charset="0"/>
            </a:endParaRPr>
          </a:p>
          <a:p>
            <a:pPr>
              <a:defRPr/>
            </a:pPr>
            <a:endParaRPr lang="es-ES" dirty="0"/>
          </a:p>
        </p:txBody>
      </p:sp>
      <p:pic>
        <p:nvPicPr>
          <p:cNvPr id="36868"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5439" y="485776"/>
            <a:ext cx="39211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2806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ítulo 1"/>
          <p:cNvSpPr>
            <a:spLocks noGrp="1"/>
          </p:cNvSpPr>
          <p:nvPr>
            <p:ph type="title"/>
          </p:nvPr>
        </p:nvSpPr>
        <p:spPr>
          <a:xfrm>
            <a:off x="1749426" y="274639"/>
            <a:ext cx="8632825" cy="992187"/>
          </a:xfrm>
        </p:spPr>
        <p:txBody>
          <a:bodyPr>
            <a:normAutofit fontScale="90000"/>
          </a:bodyPr>
          <a:lstStyle/>
          <a:p>
            <a:r>
              <a:rPr lang="es-ES" altLang="es-ES" sz="3400" b="1" dirty="0"/>
              <a:t/>
            </a:r>
            <a:br>
              <a:rPr lang="es-ES" altLang="es-ES" sz="3400" b="1" dirty="0"/>
            </a:br>
            <a:r>
              <a:rPr lang="es-ES" altLang="es-ES" sz="3400" b="1" dirty="0">
                <a:solidFill>
                  <a:srgbClr val="002060"/>
                </a:solidFill>
              </a:rPr>
              <a:t>Asignatura: Derecho de las Tecnologías de la Información </a:t>
            </a:r>
          </a:p>
        </p:txBody>
      </p:sp>
      <p:sp>
        <p:nvSpPr>
          <p:cNvPr id="4099" name="Marcador de contenido 2"/>
          <p:cNvSpPr>
            <a:spLocks noGrp="1"/>
          </p:cNvSpPr>
          <p:nvPr>
            <p:ph idx="1"/>
          </p:nvPr>
        </p:nvSpPr>
        <p:spPr>
          <a:xfrm>
            <a:off x="1600200" y="1590676"/>
            <a:ext cx="9277066" cy="5267325"/>
          </a:xfrm>
        </p:spPr>
        <p:txBody>
          <a:bodyPr/>
          <a:lstStyle/>
          <a:p>
            <a:r>
              <a:rPr lang="es-ES" altLang="es-ES" b="1" dirty="0">
                <a:solidFill>
                  <a:srgbClr val="0070C0"/>
                </a:solidFill>
                <a:latin typeface="Times New Roman" panose="02020603050405020304" pitchFamily="18" charset="0"/>
                <a:cs typeface="Times New Roman" panose="02020603050405020304" pitchFamily="18" charset="0"/>
              </a:rPr>
              <a:t>Sumario:</a:t>
            </a:r>
          </a:p>
          <a:p>
            <a:r>
              <a:rPr lang="es-ES" altLang="es-ES" sz="2000" dirty="0">
                <a:solidFill>
                  <a:srgbClr val="0070C0"/>
                </a:solidFill>
                <a:latin typeface="Times New Roman" panose="02020603050405020304" pitchFamily="18" charset="0"/>
                <a:cs typeface="Times New Roman" panose="02020603050405020304" pitchFamily="18" charset="0"/>
              </a:rPr>
              <a:t>TEMA 1 LAS TECNOLOGÍAS DE LA INFORMACIÓN Y EL DERECHO</a:t>
            </a:r>
          </a:p>
          <a:p>
            <a:r>
              <a:rPr lang="es-ES" altLang="es-ES" sz="2000" dirty="0">
                <a:solidFill>
                  <a:srgbClr val="0070C0"/>
                </a:solidFill>
                <a:latin typeface="Times New Roman" panose="02020603050405020304" pitchFamily="18" charset="0"/>
                <a:cs typeface="Times New Roman" panose="02020603050405020304" pitchFamily="18" charset="0"/>
              </a:rPr>
              <a:t>TEMA 2: PROTECCIÓN DE DATOS: RÉGIMEN GENERAL</a:t>
            </a:r>
          </a:p>
          <a:p>
            <a:r>
              <a:rPr lang="es-ES" altLang="es-ES" sz="2000" b="1" u="sng" dirty="0">
                <a:solidFill>
                  <a:srgbClr val="0070C0"/>
                </a:solidFill>
                <a:latin typeface="Times New Roman" panose="02020603050405020304" pitchFamily="18" charset="0"/>
                <a:cs typeface="Times New Roman" panose="02020603050405020304" pitchFamily="18" charset="0"/>
              </a:rPr>
              <a:t>TEMA </a:t>
            </a:r>
            <a:r>
              <a:rPr lang="es-ES" altLang="es-ES" sz="2000" b="1" u="sng" dirty="0" smtClean="0">
                <a:solidFill>
                  <a:srgbClr val="0070C0"/>
                </a:solidFill>
                <a:latin typeface="Times New Roman" panose="02020603050405020304" pitchFamily="18" charset="0"/>
                <a:cs typeface="Times New Roman" panose="02020603050405020304" pitchFamily="18" charset="0"/>
              </a:rPr>
              <a:t>3: </a:t>
            </a:r>
            <a:r>
              <a:rPr lang="es-ES" altLang="es-ES" sz="2000" b="1" dirty="0">
                <a:solidFill>
                  <a:srgbClr val="0070C0"/>
                </a:solidFill>
                <a:latin typeface="Times New Roman" panose="02020603050405020304" pitchFamily="18" charset="0"/>
                <a:cs typeface="Times New Roman" panose="02020603050405020304" pitchFamily="18" charset="0"/>
              </a:rPr>
              <a:t>PROTECCIÓN DE DATOS: ESTUDIO DE ALGUNOS REGÍMENES ESPECÍFICOS</a:t>
            </a:r>
          </a:p>
          <a:p>
            <a:r>
              <a:rPr lang="es-ES" altLang="es-ES" sz="2000" dirty="0">
                <a:solidFill>
                  <a:srgbClr val="0070C0"/>
                </a:solidFill>
                <a:latin typeface="Times New Roman" panose="02020603050405020304" pitchFamily="18" charset="0"/>
                <a:cs typeface="Times New Roman" panose="02020603050405020304" pitchFamily="18" charset="0"/>
              </a:rPr>
              <a:t>TEMA 4: ADMINISTRACIÓN ELECTRÓNICA</a:t>
            </a:r>
          </a:p>
          <a:p>
            <a:r>
              <a:rPr lang="es-ES" altLang="es-ES" sz="2000" dirty="0">
                <a:solidFill>
                  <a:srgbClr val="0070C0"/>
                </a:solidFill>
                <a:latin typeface="Times New Roman" panose="02020603050405020304" pitchFamily="18" charset="0"/>
                <a:cs typeface="Times New Roman" panose="02020603050405020304" pitchFamily="18" charset="0"/>
              </a:rPr>
              <a:t>TEMA 5: </a:t>
            </a:r>
            <a:r>
              <a:rPr lang="es-ES" altLang="es-ES" sz="2000" dirty="0" smtClean="0">
                <a:solidFill>
                  <a:srgbClr val="0070C0"/>
                </a:solidFill>
                <a:latin typeface="Times New Roman" panose="02020603050405020304" pitchFamily="18" charset="0"/>
                <a:cs typeface="Times New Roman" panose="02020603050405020304" pitchFamily="18" charset="0"/>
              </a:rPr>
              <a:t>TRANSPARENCIA</a:t>
            </a:r>
          </a:p>
          <a:p>
            <a:r>
              <a:rPr lang="es-ES" altLang="es-ES" sz="2000" dirty="0" smtClean="0">
                <a:solidFill>
                  <a:srgbClr val="0070C0"/>
                </a:solidFill>
                <a:latin typeface="Times New Roman" panose="02020603050405020304" pitchFamily="18" charset="0"/>
                <a:cs typeface="Times New Roman" panose="02020603050405020304" pitchFamily="18" charset="0"/>
              </a:rPr>
              <a:t>TEMA </a:t>
            </a:r>
            <a:r>
              <a:rPr lang="es-ES" altLang="es-ES" sz="2000" dirty="0">
                <a:solidFill>
                  <a:srgbClr val="0070C0"/>
                </a:solidFill>
                <a:latin typeface="Times New Roman" panose="02020603050405020304" pitchFamily="18" charset="0"/>
                <a:cs typeface="Times New Roman" panose="02020603050405020304" pitchFamily="18" charset="0"/>
              </a:rPr>
              <a:t>6: REDES SOCIALES/ SOCIEDAD DE LA INFORMACIÓN</a:t>
            </a:r>
          </a:p>
          <a:p>
            <a:r>
              <a:rPr lang="es-ES" altLang="es-ES" sz="2000" dirty="0">
                <a:solidFill>
                  <a:srgbClr val="0070C0"/>
                </a:solidFill>
                <a:latin typeface="Times New Roman" panose="02020603050405020304" pitchFamily="18" charset="0"/>
                <a:cs typeface="Times New Roman" panose="02020603050405020304" pitchFamily="18" charset="0"/>
              </a:rPr>
              <a:t>TEMA 7: FIRMA ELECTRÓNICA</a:t>
            </a:r>
          </a:p>
          <a:p>
            <a:r>
              <a:rPr lang="es-ES" altLang="es-ES" sz="2000" dirty="0">
                <a:solidFill>
                  <a:srgbClr val="0070C0"/>
                </a:solidFill>
                <a:latin typeface="Times New Roman" panose="02020603050405020304" pitchFamily="18" charset="0"/>
                <a:cs typeface="Times New Roman" panose="02020603050405020304" pitchFamily="18" charset="0"/>
              </a:rPr>
              <a:t>TEMA 8: CONTRATACION ELECTRONICA</a:t>
            </a:r>
          </a:p>
          <a:p>
            <a:r>
              <a:rPr lang="es-ES" altLang="es-ES" sz="2000" dirty="0">
                <a:solidFill>
                  <a:srgbClr val="0070C0"/>
                </a:solidFill>
                <a:latin typeface="Times New Roman" panose="02020603050405020304" pitchFamily="18" charset="0"/>
                <a:cs typeface="Times New Roman" panose="02020603050405020304" pitchFamily="18" charset="0"/>
              </a:rPr>
              <a:t>TEMA 9: EL DERECHO SANCIONADOR ADMINISTRATIVO Y PENAL; LAS TECNOLOGIAS DE LA INFORMACIÓN</a:t>
            </a:r>
          </a:p>
          <a:p>
            <a:r>
              <a:rPr lang="es-ES" altLang="es-ES" sz="2000" dirty="0">
                <a:solidFill>
                  <a:srgbClr val="0070C0"/>
                </a:solidFill>
                <a:latin typeface="Times New Roman" panose="02020603050405020304" pitchFamily="18" charset="0"/>
                <a:cs typeface="Times New Roman" panose="02020603050405020304" pitchFamily="18" charset="0"/>
              </a:rPr>
              <a:t>TEMA 10. INTELIGENCIA ARTIFICIAL</a:t>
            </a:r>
          </a:p>
        </p:txBody>
      </p:sp>
      <p:pic>
        <p:nvPicPr>
          <p:cNvPr id="4100" name="Picture 2" descr="UC3M. Universidad Carlos III de Madri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1614" y="112714"/>
            <a:ext cx="3919537"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7860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 y="1914525"/>
            <a:ext cx="12192000" cy="1685926"/>
          </a:xfrm>
        </p:spPr>
        <p:txBody>
          <a:bodyPr>
            <a:noAutofit/>
          </a:bodyPr>
          <a:lstStyle/>
          <a:p>
            <a:r>
              <a:rPr lang="es-ES" b="1" dirty="0" smtClean="0">
                <a:solidFill>
                  <a:srgbClr val="0070C0"/>
                </a:solidFill>
              </a:rPr>
              <a:t>INTRODUCCIÓN</a:t>
            </a:r>
            <a:endParaRPr lang="es-ES" dirty="0">
              <a:solidFill>
                <a:srgbClr val="0070C0"/>
              </a:solidFill>
            </a:endParaRPr>
          </a:p>
        </p:txBody>
      </p:sp>
      <p:sp>
        <p:nvSpPr>
          <p:cNvPr id="3" name="Subtítulo 2"/>
          <p:cNvSpPr>
            <a:spLocks noGrp="1"/>
          </p:cNvSpPr>
          <p:nvPr>
            <p:ph type="subTitle" idx="1"/>
          </p:nvPr>
        </p:nvSpPr>
        <p:spPr>
          <a:xfrm>
            <a:off x="1523999" y="6400800"/>
            <a:ext cx="10434639" cy="191910"/>
          </a:xfrm>
        </p:spPr>
        <p:txBody>
          <a:bodyPr>
            <a:normAutofit fontScale="25000" lnSpcReduction="20000"/>
          </a:bodyPr>
          <a:lstStyle/>
          <a:p>
            <a:pPr>
              <a:lnSpc>
                <a:spcPct val="115000"/>
              </a:lnSpc>
              <a:spcAft>
                <a:spcPts val="1000"/>
              </a:spcAft>
            </a:pPr>
            <a:endParaRPr lang="es-ES" dirty="0">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pic>
        <p:nvPicPr>
          <p:cNvPr id="1026"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6594" y="340826"/>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6194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2279176"/>
          </a:xfrm>
        </p:spPr>
        <p:txBody>
          <a:bodyPr>
            <a:normAutofit/>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DERECHO AL OLVIDO</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0" y="2060812"/>
            <a:ext cx="12191999" cy="4599296"/>
          </a:xfrm>
        </p:spPr>
        <p:txBody>
          <a:bodyPr>
            <a:noAutofit/>
          </a:bodyPr>
          <a:lstStyle/>
          <a:p>
            <a:pPr algn="just" fontAlgn="base"/>
            <a:endParaRPr lang="es-ES_tradnl" dirty="0">
              <a:solidFill>
                <a:srgbClr val="0070C0"/>
              </a:solidFill>
            </a:endParaRPr>
          </a:p>
          <a:p>
            <a:pPr algn="just" fontAlgn="base"/>
            <a:r>
              <a:rPr lang="es-ES_tradnl" b="1" dirty="0" smtClean="0">
                <a:solidFill>
                  <a:srgbClr val="002060"/>
                </a:solidFill>
              </a:rPr>
              <a:t>DERECHO SUPRESIÓN: ARTÍCULO 17 RGPD</a:t>
            </a:r>
          </a:p>
          <a:p>
            <a:pPr algn="just" fontAlgn="base"/>
            <a:endParaRPr lang="es-ES_tradnl" dirty="0">
              <a:solidFill>
                <a:srgbClr val="0070C0"/>
              </a:solidFill>
            </a:endParaRPr>
          </a:p>
          <a:p>
            <a:pPr algn="just" fontAlgn="base"/>
            <a:r>
              <a:rPr lang="es-ES" dirty="0">
                <a:solidFill>
                  <a:srgbClr val="0070C0"/>
                </a:solidFill>
              </a:rPr>
              <a:t>TJUE (Gran Sala) de 13 de mayo de </a:t>
            </a:r>
            <a:r>
              <a:rPr lang="es-ES" dirty="0" smtClean="0">
                <a:solidFill>
                  <a:srgbClr val="0070C0"/>
                </a:solidFill>
              </a:rPr>
              <a:t>2014</a:t>
            </a:r>
          </a:p>
          <a:p>
            <a:pPr algn="just" fontAlgn="base"/>
            <a:r>
              <a:rPr lang="es-ES" dirty="0" smtClean="0">
                <a:solidFill>
                  <a:srgbClr val="0070C0"/>
                </a:solidFill>
              </a:rPr>
              <a:t>Asunto </a:t>
            </a:r>
            <a:r>
              <a:rPr lang="es-ES" dirty="0">
                <a:solidFill>
                  <a:srgbClr val="0070C0"/>
                </a:solidFill>
              </a:rPr>
              <a:t>entre Google </a:t>
            </a:r>
            <a:r>
              <a:rPr lang="es-ES" dirty="0" err="1">
                <a:solidFill>
                  <a:srgbClr val="0070C0"/>
                </a:solidFill>
              </a:rPr>
              <a:t>Spain</a:t>
            </a:r>
            <a:r>
              <a:rPr lang="es-ES" dirty="0">
                <a:solidFill>
                  <a:srgbClr val="0070C0"/>
                </a:solidFill>
              </a:rPr>
              <a:t>, SL Google </a:t>
            </a:r>
            <a:r>
              <a:rPr lang="es-ES" dirty="0" err="1">
                <a:solidFill>
                  <a:srgbClr val="0070C0"/>
                </a:solidFill>
              </a:rPr>
              <a:t>Inc</a:t>
            </a:r>
            <a:r>
              <a:rPr lang="es-ES" dirty="0">
                <a:solidFill>
                  <a:srgbClr val="0070C0"/>
                </a:solidFill>
              </a:rPr>
              <a:t> contra AEPD y Mario </a:t>
            </a:r>
            <a:r>
              <a:rPr lang="es-ES" dirty="0" err="1" smtClean="0">
                <a:solidFill>
                  <a:srgbClr val="0070C0"/>
                </a:solidFill>
              </a:rPr>
              <a:t>Costeja</a:t>
            </a:r>
            <a:endParaRPr lang="es-ES" dirty="0" smtClean="0">
              <a:solidFill>
                <a:srgbClr val="0070C0"/>
              </a:solidFill>
            </a:endParaRPr>
          </a:p>
          <a:p>
            <a:pPr algn="just" fontAlgn="base"/>
            <a:endParaRPr lang="es-ES" dirty="0">
              <a:solidFill>
                <a:srgbClr val="0070C0"/>
              </a:solidFill>
            </a:endParaRPr>
          </a:p>
          <a:p>
            <a:pPr algn="just" fontAlgn="base"/>
            <a:r>
              <a:rPr lang="es-ES" dirty="0" smtClean="0">
                <a:solidFill>
                  <a:srgbClr val="0070C0"/>
                </a:solidFill>
              </a:rPr>
              <a:t>Cuestiones controvertidas y soluciones ofrecidas por el TJUE</a:t>
            </a:r>
            <a:endParaRPr lang="es-ES_tradnl" dirty="0" smtClean="0">
              <a:solidFill>
                <a:srgbClr val="0070C0"/>
              </a:solidFill>
            </a:endParaRP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0289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900752"/>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DERECHO AL OLVIDO</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73737" y="1228299"/>
            <a:ext cx="11622024" cy="5309661"/>
          </a:xfrm>
        </p:spPr>
        <p:txBody>
          <a:bodyPr>
            <a:noAutofit/>
          </a:bodyPr>
          <a:lstStyle/>
          <a:p>
            <a:r>
              <a:rPr lang="es-ES_tradnl" b="1" dirty="0" smtClean="0">
                <a:solidFill>
                  <a:srgbClr val="002060"/>
                </a:solidFill>
              </a:rPr>
              <a:t>Artículo </a:t>
            </a:r>
            <a:r>
              <a:rPr lang="es-ES_tradnl" b="1" dirty="0">
                <a:solidFill>
                  <a:srgbClr val="002060"/>
                </a:solidFill>
              </a:rPr>
              <a:t>17 </a:t>
            </a:r>
            <a:r>
              <a:rPr lang="es-ES_tradnl" b="1" dirty="0" smtClean="0">
                <a:solidFill>
                  <a:srgbClr val="002060"/>
                </a:solidFill>
              </a:rPr>
              <a:t>RGPD: </a:t>
            </a:r>
            <a:r>
              <a:rPr lang="es-ES" b="1" dirty="0" smtClean="0">
                <a:solidFill>
                  <a:srgbClr val="002060"/>
                </a:solidFill>
              </a:rPr>
              <a:t>Derecho </a:t>
            </a:r>
            <a:r>
              <a:rPr lang="es-ES" b="1" dirty="0">
                <a:solidFill>
                  <a:srgbClr val="002060"/>
                </a:solidFill>
              </a:rPr>
              <a:t>de supresión («el derecho al olvido») </a:t>
            </a:r>
          </a:p>
          <a:p>
            <a:pPr lvl="0" algn="just"/>
            <a:r>
              <a:rPr lang="es-ES" sz="1500" dirty="0" smtClean="0"/>
              <a:t>1. El interesado </a:t>
            </a:r>
            <a:r>
              <a:rPr lang="es-ES" sz="1500" dirty="0"/>
              <a:t>tendrá derecho a obtener sin dilación indebida del responsable del tratamiento la supresión de los datos personales que le conciernan, el cual estará obligado a suprimir sin dilación indebida los datos personales cuando concurra alguna de las circunstancias siguientes: </a:t>
            </a:r>
            <a:endParaRPr lang="es-ES" sz="1500" dirty="0" smtClean="0"/>
          </a:p>
          <a:p>
            <a:pPr lvl="0" algn="just"/>
            <a:r>
              <a:rPr lang="es-ES" sz="1500" dirty="0" smtClean="0"/>
              <a:t>a</a:t>
            </a:r>
            <a:r>
              <a:rPr lang="es-ES" sz="1500" dirty="0"/>
              <a:t>) los datos personales ya no sean necesarios en relación con los fines para los que fueron recogidos o tratados de otro modo; </a:t>
            </a:r>
            <a:r>
              <a:rPr lang="es-ES" sz="1500" dirty="0" smtClean="0"/>
              <a:t>b</a:t>
            </a:r>
            <a:r>
              <a:rPr lang="es-ES" sz="1500" dirty="0"/>
              <a:t>)  el  interesado retire  el  consentimiento  en  que  se basa  el tratamiento de conformidad con  el  artículo  6,  apartado  1, letra a), o el artículo 9, apartado 2, letra a), y este no se base en otro fundamento jurídico; </a:t>
            </a:r>
            <a:r>
              <a:rPr lang="es-ES" sz="1500" dirty="0" smtClean="0"/>
              <a:t>c</a:t>
            </a:r>
            <a:r>
              <a:rPr lang="es-ES" sz="1500" dirty="0"/>
              <a:t>)   el  interesado se  oponga  al  tratamiento  con  arreglo  al  artículo 21,  apartado  1,  y  no  prevalezcan otros  motivos legítimos para el tratamiento, o el interesado se oponga al tratamiento con arreglo al artículo 21, apartado 2</a:t>
            </a:r>
            <a:r>
              <a:rPr lang="es-ES" sz="1500" dirty="0" smtClean="0"/>
              <a:t>;  </a:t>
            </a:r>
            <a:r>
              <a:rPr lang="es-ES" sz="1500" dirty="0"/>
              <a:t>d)  los datos personales hayan sido tratados ilícitamente; </a:t>
            </a:r>
            <a:r>
              <a:rPr lang="es-ES" sz="1500" dirty="0" smtClean="0"/>
              <a:t>e</a:t>
            </a:r>
            <a:r>
              <a:rPr lang="es-ES" sz="1500" dirty="0"/>
              <a:t>)   los datos personales deban suprimirse para el cumplimiento de una obligación legal establecida en el Derecho de la Unión o de los Estados miembros que se aplique al responsable del tratamiento</a:t>
            </a:r>
            <a:r>
              <a:rPr lang="es-ES" sz="1500" dirty="0" smtClean="0"/>
              <a:t>;  </a:t>
            </a:r>
            <a:r>
              <a:rPr lang="es-ES" sz="1500" dirty="0"/>
              <a:t>f)   los  datos  personales se  hayan  obtenido  en  relación con  la  oferta  de  servicios de  la  sociedad de  la  información mencionados en el artículo 8, apartado 1</a:t>
            </a:r>
            <a:r>
              <a:rPr lang="es-ES" sz="1500" dirty="0" smtClean="0"/>
              <a:t>.</a:t>
            </a:r>
          </a:p>
          <a:p>
            <a:pPr lvl="0" algn="just"/>
            <a:r>
              <a:rPr lang="es-ES" sz="1500" dirty="0" smtClean="0"/>
              <a:t> </a:t>
            </a:r>
            <a:r>
              <a:rPr lang="es-ES" sz="1500" dirty="0"/>
              <a:t>2.  Cuando haya hecho públicos los datos personales y esté obligado, en virtud de lo dispuesto en el apartado 1, a suprimir  dichos  datos, el  responsable del  tratamiento,  teniendo en  cuenta la  tecnología disponible y  el  coste  de  su aplicación, adoptará medidas razonables, incluidas medidas técnicas, con miras a informar a los responsables que estén tratando los datos personales de la solicitud del interesado de supresión de cualquier enlace a esos datos personales, o cualquier copia o réplica de los mismos. </a:t>
            </a:r>
            <a:endParaRPr lang="es-ES" sz="1500" dirty="0" smtClean="0"/>
          </a:p>
          <a:p>
            <a:pPr lvl="0" algn="just"/>
            <a:r>
              <a:rPr lang="es-ES" sz="1500" dirty="0" smtClean="0"/>
              <a:t>3</a:t>
            </a:r>
            <a:r>
              <a:rPr lang="es-ES" sz="1500" dirty="0"/>
              <a:t>.  Los apartados 1 y 2 no se aplicarán cuando el tratamiento sea necesario: a)  para ejercer el derecho a la libertad de expresión e información; b)  para  el  cumplimiento  de  una  obligación  legal  que  requiera el  tratamiento  de  datos  impuesta por  el  Derecho  de  la Unión  o  de  los  Estados miembros que  se  aplique al  responsable del  tratamiento, o  para  el  cumplimiento  de  una misión realizada en interés público o en el ejercicio de poderes públicos conferidos al responsable; c)   por  razones de  interés  público en  el  ámbito de  la  salud  pública de  conformidad con  el  artículo 9,  apartado  2, letras h) e i), y apartado 3; d)  con  fines  de  archivo  en  interés  público, fines  de  investigación científica  o  histórica  o  fines  estadísticos, de conformidad con el artículo 89, apartado 1, en la medida en que el derecho indicado en el apartado 1 pudiera hacer imposible u obstaculizar gravemente el logro de los objetivos de dicho tratamiento, o e)   para la formulación, el ejercicio o la defensa de reclamaciones. </a:t>
            </a: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2987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900752"/>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DERECHO AL OLVIDO</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73737" y="1228299"/>
            <a:ext cx="11622024" cy="5309661"/>
          </a:xfrm>
        </p:spPr>
        <p:txBody>
          <a:bodyPr>
            <a:noAutofit/>
          </a:bodyPr>
          <a:lstStyle/>
          <a:p>
            <a:r>
              <a:rPr lang="es-ES_tradnl" b="1" dirty="0" smtClean="0">
                <a:solidFill>
                  <a:srgbClr val="002060"/>
                </a:solidFill>
              </a:rPr>
              <a:t>Artículo 21 RGPD: </a:t>
            </a:r>
            <a:r>
              <a:rPr lang="es-ES" b="1" dirty="0" smtClean="0">
                <a:solidFill>
                  <a:srgbClr val="002060"/>
                </a:solidFill>
              </a:rPr>
              <a:t>Derecho </a:t>
            </a:r>
            <a:r>
              <a:rPr lang="es-ES" b="1" dirty="0">
                <a:solidFill>
                  <a:srgbClr val="002060"/>
                </a:solidFill>
              </a:rPr>
              <a:t>de oposición </a:t>
            </a:r>
            <a:endParaRPr lang="es-ES" b="1" dirty="0" smtClean="0">
              <a:solidFill>
                <a:srgbClr val="002060"/>
              </a:solidFill>
            </a:endParaRPr>
          </a:p>
          <a:p>
            <a:pPr algn="just"/>
            <a:r>
              <a:rPr lang="es-ES" sz="2400" i="1" dirty="0" smtClean="0"/>
              <a:t>1</a:t>
            </a:r>
            <a:r>
              <a:rPr lang="es-ES" sz="2400" i="1" dirty="0"/>
              <a:t>. El interesado tendrá derecho a oponerse en cualquier momento, por motivos relacionados con su situación particular, a que datos personales que le conciernan sean objeto de un tratamiento basado en lo dispuesto en el artículo 6, apartado 1, letras e) o f), incluida la elaboración de perfiles sobre la base de dichas disposiciones. El responsable del tratamiento dejará de tratar los datos personales, salvo que acredite motivos legítimos imperiosos para el tratamiento que prevalezcan sobre los intereses, los derechos y las libertades del interesado, o para la formulación, el ejercicio o la defensa de reclamaciones. </a:t>
            </a:r>
            <a:endParaRPr lang="es-ES" sz="2400" i="1" dirty="0" smtClean="0"/>
          </a:p>
          <a:p>
            <a:pPr algn="just"/>
            <a:r>
              <a:rPr lang="es-ES" sz="2400" i="1" dirty="0" smtClean="0"/>
              <a:t>2</a:t>
            </a:r>
            <a:r>
              <a:rPr lang="es-ES" sz="2400" i="1" dirty="0"/>
              <a:t>. Cuando el tratamiento de datos personales tenga por objeto la mercadotecnia directa, el interesado tendrá derecho a oponerse en todo momento al tratamiento de los datos personales que le conciernan, incluida la elaboración de perfiles en la medida en que esté relacionada con la citada mercadotecnia. </a:t>
            </a:r>
            <a:endParaRPr lang="es-ES" sz="2400" i="1" dirty="0" smtClean="0"/>
          </a:p>
          <a:p>
            <a:pPr algn="just"/>
            <a:r>
              <a:rPr lang="es-ES" sz="2400" b="1" i="1" dirty="0" smtClean="0"/>
              <a:t>3</a:t>
            </a:r>
            <a:r>
              <a:rPr lang="es-ES" sz="2400" b="1" i="1" dirty="0"/>
              <a:t>. Cuando el interesado se oponga al tratamiento con fines de mercadotecnia directa, los datos personales dejarán de ser tratados para dichos fines. </a:t>
            </a:r>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4740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2279176"/>
          </a:xfrm>
        </p:spPr>
        <p:txBody>
          <a:bodyPr>
            <a:normAutofit/>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DERECHO AL OLVIDO</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667513" y="2157985"/>
            <a:ext cx="10661904" cy="4178807"/>
          </a:xfrm>
        </p:spPr>
        <p:txBody>
          <a:bodyPr>
            <a:noAutofit/>
          </a:bodyPr>
          <a:lstStyle/>
          <a:p>
            <a:r>
              <a:rPr lang="es-ES" dirty="0" smtClean="0"/>
              <a:t>AEPD </a:t>
            </a:r>
          </a:p>
          <a:p>
            <a:r>
              <a:rPr lang="es-ES" dirty="0" smtClean="0"/>
              <a:t>NO ES  </a:t>
            </a:r>
            <a:r>
              <a:rPr lang="es-ES" b="1" i="1" dirty="0"/>
              <a:t>“un derecho a crear un currículum a la carta”.</a:t>
            </a:r>
            <a:r>
              <a:rPr lang="es-ES" dirty="0"/>
              <a:t> </a:t>
            </a:r>
            <a:endParaRPr lang="es-ES" dirty="0" smtClean="0"/>
          </a:p>
          <a:p>
            <a:endParaRPr lang="es-ES" dirty="0" smtClean="0"/>
          </a:p>
          <a:p>
            <a:pPr algn="just"/>
            <a:r>
              <a:rPr lang="es-ES" i="1" dirty="0" smtClean="0"/>
              <a:t>“</a:t>
            </a:r>
            <a:r>
              <a:rPr lang="es-ES" i="1" dirty="0"/>
              <a:t>no ampara el borrado de todo rastro de según qué noticias por la mera solicitud de quien se considera perjudicado por ellas, con el fin de eliminar información que todavía puede considerarse reciente y, así, crear un currículum a la carta en Internet</a:t>
            </a:r>
            <a:r>
              <a:rPr lang="es-ES" dirty="0" smtClean="0"/>
              <a:t>.”</a:t>
            </a:r>
            <a:endParaRPr lang="es-ES" dirty="0"/>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516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12192000" cy="900752"/>
          </a:xfrm>
        </p:spPr>
        <p:txBody>
          <a:bodyPr>
            <a:normAutofit fontScale="90000"/>
          </a:bodyPr>
          <a:lstStyle/>
          <a:p>
            <a:pPr algn="ct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
            </a:r>
            <a:br>
              <a:rPr lang="es-ES" b="1" dirty="0" smtClean="0">
                <a:solidFill>
                  <a:srgbClr val="0070C0"/>
                </a:solidFill>
                <a:latin typeface="Times New Roman" panose="02020603050405020304" pitchFamily="18" charset="0"/>
                <a:cs typeface="Times New Roman" panose="02020603050405020304" pitchFamily="18" charset="0"/>
              </a:rPr>
            </a:br>
            <a:r>
              <a:rPr lang="es-ES" b="1" dirty="0" smtClean="0">
                <a:solidFill>
                  <a:srgbClr val="0070C0"/>
                </a:solidFill>
                <a:latin typeface="Times New Roman" panose="02020603050405020304" pitchFamily="18" charset="0"/>
                <a:cs typeface="Times New Roman" panose="02020603050405020304" pitchFamily="18" charset="0"/>
              </a:rPr>
              <a:t>DERECHO AL OLVIDO</a:t>
            </a:r>
            <a:endParaRPr lang="es-ES" b="1" dirty="0">
              <a:solidFill>
                <a:srgbClr val="0070C0"/>
              </a:solidFill>
              <a:latin typeface="Times New Roman" panose="02020603050405020304" pitchFamily="18" charset="0"/>
              <a:cs typeface="Times New Roman" panose="02020603050405020304" pitchFamily="18" charset="0"/>
            </a:endParaRPr>
          </a:p>
        </p:txBody>
      </p:sp>
      <p:sp>
        <p:nvSpPr>
          <p:cNvPr id="3" name="Marcador de contenido 2"/>
          <p:cNvSpPr>
            <a:spLocks noGrp="1"/>
          </p:cNvSpPr>
          <p:nvPr>
            <p:ph idx="1"/>
          </p:nvPr>
        </p:nvSpPr>
        <p:spPr>
          <a:xfrm>
            <a:off x="173737" y="1228299"/>
            <a:ext cx="11622024" cy="5309661"/>
          </a:xfrm>
        </p:spPr>
        <p:txBody>
          <a:bodyPr>
            <a:noAutofit/>
          </a:bodyPr>
          <a:lstStyle/>
          <a:p>
            <a:r>
              <a:rPr lang="es-ES" b="1" dirty="0" smtClean="0">
                <a:solidFill>
                  <a:srgbClr val="002060"/>
                </a:solidFill>
              </a:rPr>
              <a:t>Artículo </a:t>
            </a:r>
            <a:r>
              <a:rPr lang="es-ES" b="1" dirty="0">
                <a:solidFill>
                  <a:srgbClr val="002060"/>
                </a:solidFill>
              </a:rPr>
              <a:t>93 </a:t>
            </a:r>
            <a:r>
              <a:rPr lang="es-ES" b="1" dirty="0" smtClean="0">
                <a:solidFill>
                  <a:srgbClr val="002060"/>
                </a:solidFill>
              </a:rPr>
              <a:t>LOPDGDD </a:t>
            </a:r>
            <a:r>
              <a:rPr lang="es-ES" b="1" dirty="0">
                <a:solidFill>
                  <a:srgbClr val="002060"/>
                </a:solidFill>
              </a:rPr>
              <a:t>“Derecho al olvido en búsquedas de Internet” </a:t>
            </a:r>
            <a:r>
              <a:rPr lang="es-ES" b="1" dirty="0" smtClean="0">
                <a:solidFill>
                  <a:srgbClr val="002060"/>
                </a:solidFill>
              </a:rPr>
              <a:t>: </a:t>
            </a:r>
            <a:endParaRPr lang="es-ES" b="1" dirty="0">
              <a:solidFill>
                <a:srgbClr val="002060"/>
              </a:solidFill>
            </a:endParaRPr>
          </a:p>
          <a:p>
            <a:pPr lvl="0" algn="just">
              <a:lnSpc>
                <a:spcPct val="100000"/>
              </a:lnSpc>
            </a:pPr>
            <a:r>
              <a:rPr lang="es-ES" sz="2200" i="1" dirty="0" smtClean="0"/>
              <a:t>1. Toda </a:t>
            </a:r>
            <a:r>
              <a:rPr lang="es-ES" sz="2200" i="1" dirty="0"/>
              <a:t>persona tiene derecho a que los motores de búsqueda en Internet eliminen de las listas de resultados que se obtuvieran tras una búsqueda efectuada a partir de su nombre los enlaces publicados que contuvieran información relativa a esa persona cuando fuesen inadecuados, inexactos, no pertinentes, no actualizados o excesivos o hubieren devenido como tales por el transcurso del tiempo, teniendo en cuenta los fines para los que se recogieron o trataron, el tiempo transcurrido y la naturaleza e interés público de la información. Del mismo modo deberá procederse cuando las circunstancias personales que en su caso invocase el afectado evidenciasen la prevalencia de sus derechos sobre el mantenimiento de los enlaces por el servicio de búsqueda en Internet. Este derecho subsistirá aun cuando fuera lícita la conservación de la información publicada en el sitio web al que se dirigiera el enlace y no se procediese por la misma a su borrado previo o </a:t>
            </a:r>
            <a:r>
              <a:rPr lang="es-ES" sz="2200" i="1" dirty="0" smtClean="0"/>
              <a:t>simultáneo.</a:t>
            </a:r>
            <a:endParaRPr lang="es-ES" sz="2200" dirty="0"/>
          </a:p>
          <a:p>
            <a:pPr lvl="0" algn="just">
              <a:lnSpc>
                <a:spcPct val="100000"/>
              </a:lnSpc>
            </a:pPr>
            <a:r>
              <a:rPr lang="es-ES" sz="2200" i="1" dirty="0" smtClean="0"/>
              <a:t>2</a:t>
            </a:r>
            <a:r>
              <a:rPr lang="es-ES" sz="2200" i="1" dirty="0"/>
              <a:t>. El ejercicio del derecho al que se refiere este artículo no impedirá el acceso a la información publicada en el sitio web a través de la utilización de otros criterios de búsqueda distintos del nombre de quien ejerciera el derecho.</a:t>
            </a:r>
            <a:endParaRPr lang="es-ES" sz="2200" dirty="0"/>
          </a:p>
        </p:txBody>
      </p:sp>
      <p:pic>
        <p:nvPicPr>
          <p:cNvPr id="4" name="Picture 2" descr="UC3M. Universidad Carlos III de Madri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6135" y="137705"/>
            <a:ext cx="5226755" cy="53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609067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4961</TotalTime>
  <Words>3694</Words>
  <Application>Microsoft Office PowerPoint</Application>
  <PresentationFormat>Panorámica</PresentationFormat>
  <Paragraphs>160</Paragraphs>
  <Slides>26</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26</vt:i4>
      </vt:variant>
    </vt:vector>
  </HeadingPairs>
  <TitlesOfParts>
    <vt:vector size="34" baseType="lpstr">
      <vt:lpstr>ＭＳ Ｐゴシック</vt:lpstr>
      <vt:lpstr>Arial</vt:lpstr>
      <vt:lpstr>Arial Nova</vt:lpstr>
      <vt:lpstr>Calibri</vt:lpstr>
      <vt:lpstr>Calibri Light</vt:lpstr>
      <vt:lpstr>Times New Roman</vt:lpstr>
      <vt:lpstr>Wingdings</vt:lpstr>
      <vt:lpstr>Tema de Office</vt:lpstr>
      <vt:lpstr>DERECHO DE LAS TECNOLOGÍAS DE LA INFORMACIÓN  LECCIÓN 3: PROTECCIÓN DE DATOS: ESTUDIO DE ALGUNOS REGÍMENES ESPECÍFICOS</vt:lpstr>
      <vt:lpstr>DERECHO DE LAS TECNOLOGÍAS DE LA INFORMACIÓN Coordinadora María Nieves de la Serna Bilbao Profª (PhD) Derecho Administrativo UC3M  LECCIÓN 3: PROTECCIÓN DE DATOS: ESTUDIO DE ALGUNOS REGÍMENES ESPECÍFICOS</vt:lpstr>
      <vt:lpstr> Asignatura: Derecho de las Tecnologías de la Información </vt:lpstr>
      <vt:lpstr>INTRODUCCIÓN</vt:lpstr>
      <vt:lpstr>  DERECHO AL OLVIDO</vt:lpstr>
      <vt:lpstr>  DERECHO AL OLVIDO</vt:lpstr>
      <vt:lpstr>  DERECHO AL OLVIDO</vt:lpstr>
      <vt:lpstr>  DERECHO AL OLVIDO</vt:lpstr>
      <vt:lpstr>  DERECHO AL OLVIDO</vt:lpstr>
      <vt:lpstr>  DERECHO AL OLVIDO</vt:lpstr>
      <vt:lpstr>  DERECHO AL OLVIDO</vt:lpstr>
      <vt:lpstr>  DERECHO AL OLVIDO</vt:lpstr>
      <vt:lpstr>  DERECHO AL OLVIDO</vt:lpstr>
      <vt:lpstr>Presentación de PowerPoint</vt:lpstr>
      <vt:lpstr>  III.- VIDEOVIGILANCIA</vt:lpstr>
      <vt:lpstr>  III.- VIDEOVIGILANCIA</vt:lpstr>
      <vt:lpstr>  III.- VIDEOVIGILANCIA</vt:lpstr>
      <vt:lpstr>  III.- VIDEOVIGILANCIA</vt:lpstr>
      <vt:lpstr>  III.- VIDEOVIGILANCIA</vt:lpstr>
      <vt:lpstr>IV TRANSPARENCIA</vt:lpstr>
      <vt:lpstr>IV Transparencia</vt:lpstr>
      <vt:lpstr>V SISTEMAS DE INFORMACIÓN CREDITICIA</vt:lpstr>
      <vt:lpstr>V SISTEMAS DE INFORMACIÓN CREDITICIA</vt:lpstr>
      <vt:lpstr>V SISTEMAS DE INFORMACIÓN CREDITICIA</vt:lpstr>
      <vt:lpstr>V SISTEMAS DE INFORMACIÓN CREDITICIA</vt:lpstr>
      <vt:lpstr>  COLABORACIÓN EN EL PROYECTO OPENCOURSEUC3M Coordinadora María Nieves de la Serna Profª  (PhD) Titular Derecho Administrativo</vt:lpstr>
    </vt:vector>
  </TitlesOfParts>
  <Company>Universidad Carlos III de Madrid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Hewlett-Packard Company</dc:creator>
  <cp:lastModifiedBy>Hewlett-Packard Company</cp:lastModifiedBy>
  <cp:revision>92</cp:revision>
  <dcterms:created xsi:type="dcterms:W3CDTF">2020-11-04T07:03:09Z</dcterms:created>
  <dcterms:modified xsi:type="dcterms:W3CDTF">2021-05-20T12:48:58Z</dcterms:modified>
</cp:coreProperties>
</file>